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347" r:id="rId3"/>
    <p:sldId id="349" r:id="rId4"/>
    <p:sldId id="348" r:id="rId5"/>
    <p:sldId id="335" r:id="rId6"/>
    <p:sldId id="327" r:id="rId7"/>
    <p:sldId id="328" r:id="rId8"/>
    <p:sldId id="331" r:id="rId9"/>
    <p:sldId id="329" r:id="rId10"/>
    <p:sldId id="350" r:id="rId11"/>
    <p:sldId id="330" r:id="rId12"/>
    <p:sldId id="351" r:id="rId13"/>
    <p:sldId id="352" r:id="rId14"/>
    <p:sldId id="353" r:id="rId15"/>
    <p:sldId id="354" r:id="rId16"/>
    <p:sldId id="355" r:id="rId17"/>
    <p:sldId id="356" r:id="rId18"/>
    <p:sldId id="357" r:id="rId19"/>
    <p:sldId id="358" r:id="rId20"/>
    <p:sldId id="359" r:id="rId21"/>
    <p:sldId id="360" r:id="rId22"/>
    <p:sldId id="326" r:id="rId23"/>
    <p:sldId id="313" r:id="rId24"/>
    <p:sldId id="314" r:id="rId25"/>
    <p:sldId id="315" r:id="rId26"/>
    <p:sldId id="316" r:id="rId27"/>
    <p:sldId id="317" r:id="rId28"/>
    <p:sldId id="318" r:id="rId29"/>
    <p:sldId id="332" r:id="rId30"/>
    <p:sldId id="333" r:id="rId31"/>
    <p:sldId id="299" r:id="rId32"/>
    <p:sldId id="300" r:id="rId33"/>
    <p:sldId id="301" r:id="rId34"/>
    <p:sldId id="302" r:id="rId35"/>
    <p:sldId id="303" r:id="rId36"/>
    <p:sldId id="304" r:id="rId37"/>
    <p:sldId id="305" r:id="rId38"/>
    <p:sldId id="306" r:id="rId39"/>
    <p:sldId id="307" r:id="rId40"/>
    <p:sldId id="334" r:id="rId41"/>
    <p:sldId id="336" r:id="rId42"/>
    <p:sldId id="337" r:id="rId43"/>
    <p:sldId id="338" r:id="rId44"/>
    <p:sldId id="339" r:id="rId45"/>
    <p:sldId id="340" r:id="rId46"/>
    <p:sldId id="341" r:id="rId47"/>
    <p:sldId id="342" r:id="rId48"/>
    <p:sldId id="343" r:id="rId49"/>
    <p:sldId id="344" r:id="rId50"/>
    <p:sldId id="345" r:id="rId51"/>
    <p:sldId id="346" r:id="rId5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CA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586" autoAdjust="0"/>
  </p:normalViewPr>
  <p:slideViewPr>
    <p:cSldViewPr>
      <p:cViewPr varScale="1">
        <p:scale>
          <a:sx n="76" d="100"/>
          <a:sy n="76" d="100"/>
        </p:scale>
        <p:origin x="-130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4E282-2721-4405-95C8-8BCA5EF23D67}" type="datetimeFigureOut">
              <a:rPr lang="hr-HR" smtClean="0"/>
              <a:pPr/>
              <a:t>24.9.2014.</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89632B-1531-4633-BAA6-254D3AE64C3F}"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5300" name="Slide Number Placeholder 3"/>
          <p:cNvSpPr>
            <a:spLocks noGrp="1"/>
          </p:cNvSpPr>
          <p:nvPr>
            <p:ph type="sldNum" sz="quarter" idx="5"/>
          </p:nvPr>
        </p:nvSpPr>
        <p:spPr/>
        <p:txBody>
          <a:bodyPr/>
          <a:lstStyle/>
          <a:p>
            <a:pPr>
              <a:defRPr/>
            </a:pPr>
            <a:fld id="{F781170D-B655-4ED7-B037-868B09FBBE8F}" type="slidenum">
              <a:rPr lang="hr-HR"/>
              <a:pPr>
                <a:defRPr/>
              </a:pPr>
              <a:t>6</a:t>
            </a:fld>
            <a:endParaRPr lang="hr-H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spcBef>
                <a:spcPct val="0"/>
              </a:spcBef>
            </a:pPr>
            <a:endParaRPr lang="sr-Latn-CS" smtClean="0"/>
          </a:p>
        </p:txBody>
      </p:sp>
      <p:sp>
        <p:nvSpPr>
          <p:cNvPr id="37892" name="Slide Number Placeholder 3"/>
          <p:cNvSpPr>
            <a:spLocks noGrp="1"/>
          </p:cNvSpPr>
          <p:nvPr>
            <p:ph type="sldNum" sz="quarter" idx="5"/>
          </p:nvPr>
        </p:nvSpPr>
        <p:spPr>
          <a:noFill/>
        </p:spPr>
        <p:txBody>
          <a:bodyPr/>
          <a:lstStyle/>
          <a:p>
            <a:fld id="{140A8EA4-4194-427E-90E3-AA301D6A4505}" type="slidenum">
              <a:rPr lang="en-US" smtClean="0"/>
              <a:pPr/>
              <a:t>15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eaLnBrk="1" hangingPunct="1">
              <a:spcBef>
                <a:spcPct val="0"/>
              </a:spcBef>
            </a:pPr>
            <a:endParaRPr lang="sr-Latn-CS" smtClean="0"/>
          </a:p>
        </p:txBody>
      </p:sp>
      <p:sp>
        <p:nvSpPr>
          <p:cNvPr id="38916" name="Slide Number Placeholder 3"/>
          <p:cNvSpPr>
            <a:spLocks noGrp="1"/>
          </p:cNvSpPr>
          <p:nvPr>
            <p:ph type="sldNum" sz="quarter" idx="5"/>
          </p:nvPr>
        </p:nvSpPr>
        <p:spPr>
          <a:noFill/>
        </p:spPr>
        <p:txBody>
          <a:bodyPr/>
          <a:lstStyle/>
          <a:p>
            <a:fld id="{FB2DC641-98B9-4DA9-AC30-4896B6453F0A}" type="slidenum">
              <a:rPr lang="en-US" smtClean="0"/>
              <a:pPr/>
              <a:t>16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spcBef>
                <a:spcPct val="0"/>
              </a:spcBef>
            </a:pPr>
            <a:endParaRPr lang="sr-Latn-CS" smtClean="0"/>
          </a:p>
        </p:txBody>
      </p:sp>
      <p:sp>
        <p:nvSpPr>
          <p:cNvPr id="39940" name="Slide Number Placeholder 3"/>
          <p:cNvSpPr>
            <a:spLocks noGrp="1"/>
          </p:cNvSpPr>
          <p:nvPr>
            <p:ph type="sldNum" sz="quarter" idx="5"/>
          </p:nvPr>
        </p:nvSpPr>
        <p:spPr>
          <a:noFill/>
        </p:spPr>
        <p:txBody>
          <a:bodyPr/>
          <a:lstStyle/>
          <a:p>
            <a:fld id="{E0B0CC07-32D9-4676-BEDE-589FA3801C19}" type="slidenum">
              <a:rPr lang="en-US" smtClean="0"/>
              <a:pPr/>
              <a:t>17</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spcBef>
                <a:spcPct val="0"/>
              </a:spcBef>
            </a:pPr>
            <a:endParaRPr lang="sr-Latn-CS" smtClean="0"/>
          </a:p>
        </p:txBody>
      </p:sp>
      <p:sp>
        <p:nvSpPr>
          <p:cNvPr id="40964" name="Slide Number Placeholder 3"/>
          <p:cNvSpPr>
            <a:spLocks noGrp="1"/>
          </p:cNvSpPr>
          <p:nvPr>
            <p:ph type="sldNum" sz="quarter" idx="5"/>
          </p:nvPr>
        </p:nvSpPr>
        <p:spPr>
          <a:noFill/>
        </p:spPr>
        <p:txBody>
          <a:bodyPr/>
          <a:lstStyle/>
          <a:p>
            <a:fld id="{79A04FDB-F725-4F31-B29E-29FFC35B1B6E}" type="slidenum">
              <a:rPr lang="en-US" smtClean="0"/>
              <a:pPr/>
              <a:t>18</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eaLnBrk="1" hangingPunct="1">
              <a:spcBef>
                <a:spcPct val="0"/>
              </a:spcBef>
            </a:pPr>
            <a:endParaRPr lang="sr-Latn-CS" smtClean="0"/>
          </a:p>
        </p:txBody>
      </p:sp>
      <p:sp>
        <p:nvSpPr>
          <p:cNvPr id="41988" name="Slide Number Placeholder 3"/>
          <p:cNvSpPr>
            <a:spLocks noGrp="1"/>
          </p:cNvSpPr>
          <p:nvPr>
            <p:ph type="sldNum" sz="quarter" idx="5"/>
          </p:nvPr>
        </p:nvSpPr>
        <p:spPr>
          <a:noFill/>
        </p:spPr>
        <p:txBody>
          <a:bodyPr/>
          <a:lstStyle/>
          <a:p>
            <a:fld id="{7472FE9F-E3BB-4361-81A4-8A2664F3C976}" type="slidenum">
              <a:rPr lang="en-US" smtClean="0"/>
              <a:pPr/>
              <a:t>19</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eaLnBrk="1" hangingPunct="1">
              <a:spcBef>
                <a:spcPct val="0"/>
              </a:spcBef>
            </a:pPr>
            <a:endParaRPr lang="sr-Latn-CS" smtClean="0"/>
          </a:p>
        </p:txBody>
      </p:sp>
      <p:sp>
        <p:nvSpPr>
          <p:cNvPr id="43012" name="Slide Number Placeholder 3"/>
          <p:cNvSpPr>
            <a:spLocks noGrp="1"/>
          </p:cNvSpPr>
          <p:nvPr>
            <p:ph type="sldNum" sz="quarter" idx="5"/>
          </p:nvPr>
        </p:nvSpPr>
        <p:spPr>
          <a:noFill/>
        </p:spPr>
        <p:txBody>
          <a:bodyPr/>
          <a:lstStyle/>
          <a:p>
            <a:fld id="{08C8A1A1-9E68-4EE2-8A59-F2B55EC24CCE}" type="slidenum">
              <a:rPr lang="en-US" smtClean="0"/>
              <a:pPr/>
              <a:t>20</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spcBef>
                <a:spcPct val="0"/>
              </a:spcBef>
            </a:pPr>
            <a:endParaRPr lang="sr-Latn-CS" smtClean="0"/>
          </a:p>
        </p:txBody>
      </p:sp>
      <p:sp>
        <p:nvSpPr>
          <p:cNvPr id="44036" name="Slide Number Placeholder 3"/>
          <p:cNvSpPr>
            <a:spLocks noGrp="1"/>
          </p:cNvSpPr>
          <p:nvPr>
            <p:ph type="sldNum" sz="quarter" idx="5"/>
          </p:nvPr>
        </p:nvSpPr>
        <p:spPr>
          <a:noFill/>
        </p:spPr>
        <p:txBody>
          <a:bodyPr/>
          <a:lstStyle/>
          <a:p>
            <a:fld id="{CE77B959-EB40-47FA-8F3A-54FF89ED276C}" type="slidenum">
              <a:rPr lang="en-US" smtClean="0"/>
              <a:pPr/>
              <a:t>21</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Primjer</a:t>
            </a:r>
            <a:r>
              <a:rPr lang="hr-HR" baseline="0" dirty="0" smtClean="0"/>
              <a:t> jaza između istraživača i kliničara</a:t>
            </a:r>
            <a:endParaRPr lang="hr-HR" dirty="0"/>
          </a:p>
        </p:txBody>
      </p:sp>
      <p:sp>
        <p:nvSpPr>
          <p:cNvPr id="4" name="Slide Number Placeholder 3"/>
          <p:cNvSpPr>
            <a:spLocks noGrp="1"/>
          </p:cNvSpPr>
          <p:nvPr>
            <p:ph type="sldNum" sz="quarter" idx="10"/>
          </p:nvPr>
        </p:nvSpPr>
        <p:spPr/>
        <p:txBody>
          <a:bodyPr/>
          <a:lstStyle/>
          <a:p>
            <a:fld id="{D489632B-1531-4633-BAA6-254D3AE64C3F}" type="slidenum">
              <a:rPr lang="hr-HR" smtClean="0"/>
              <a:pPr/>
              <a:t>23</a:t>
            </a:fld>
            <a:endParaRPr lang="hr-H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Dugo nakon toga liječnici su “liječili” ljude </a:t>
            </a:r>
            <a:r>
              <a:rPr lang="hr-HR" dirty="0" err="1" smtClean="0"/>
              <a:t>flekainidom</a:t>
            </a:r>
            <a:r>
              <a:rPr lang="hr-HR" dirty="0" smtClean="0"/>
              <a:t>, jer je prva</a:t>
            </a:r>
            <a:r>
              <a:rPr lang="hr-HR" baseline="0" dirty="0" smtClean="0"/>
              <a:t> studija publicirana u jako dobrom časopisu te je </a:t>
            </a:r>
            <a:r>
              <a:rPr lang="hr-HR" baseline="0" dirty="0" err="1" smtClean="0"/>
              <a:t>flekainid</a:t>
            </a:r>
            <a:r>
              <a:rPr lang="hr-HR" baseline="0" dirty="0" smtClean="0"/>
              <a:t> je spominjan u puno drugih medicinskih tekstova.</a:t>
            </a:r>
            <a:endParaRPr lang="hr-HR" dirty="0"/>
          </a:p>
        </p:txBody>
      </p:sp>
      <p:sp>
        <p:nvSpPr>
          <p:cNvPr id="4" name="Slide Number Placeholder 3"/>
          <p:cNvSpPr>
            <a:spLocks noGrp="1"/>
          </p:cNvSpPr>
          <p:nvPr>
            <p:ph type="sldNum" sz="quarter" idx="10"/>
          </p:nvPr>
        </p:nvSpPr>
        <p:spPr/>
        <p:txBody>
          <a:bodyPr/>
          <a:lstStyle/>
          <a:p>
            <a:fld id="{D489632B-1531-4633-BAA6-254D3AE64C3F}" type="slidenum">
              <a:rPr lang="hr-HR" smtClean="0"/>
              <a:pPr/>
              <a:t>27</a:t>
            </a:fld>
            <a:endParaRPr lang="hr-H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Valuta kliničara</a:t>
            </a:r>
            <a:r>
              <a:rPr lang="hr-HR" baseline="0" dirty="0" smtClean="0"/>
              <a:t> su ljudi – </a:t>
            </a:r>
            <a:r>
              <a:rPr lang="hr-HR" baseline="0" dirty="0" err="1" smtClean="0"/>
              <a:t>preživljenje</a:t>
            </a:r>
            <a:r>
              <a:rPr lang="hr-HR" baseline="0" dirty="0" smtClean="0"/>
              <a:t>, broj recidiva, …</a:t>
            </a:r>
            <a:endParaRPr lang="hr-HR" dirty="0"/>
          </a:p>
        </p:txBody>
      </p:sp>
      <p:sp>
        <p:nvSpPr>
          <p:cNvPr id="4" name="Slide Number Placeholder 3"/>
          <p:cNvSpPr>
            <a:spLocks noGrp="1"/>
          </p:cNvSpPr>
          <p:nvPr>
            <p:ph type="sldNum" sz="quarter" idx="10"/>
          </p:nvPr>
        </p:nvSpPr>
        <p:spPr/>
        <p:txBody>
          <a:bodyPr/>
          <a:lstStyle/>
          <a:p>
            <a:fld id="{D489632B-1531-4633-BAA6-254D3AE64C3F}" type="slidenum">
              <a:rPr lang="hr-HR" smtClean="0"/>
              <a:pPr/>
              <a:t>28</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74756" name="Slide Number Placeholder 3"/>
          <p:cNvSpPr>
            <a:spLocks noGrp="1"/>
          </p:cNvSpPr>
          <p:nvPr>
            <p:ph type="sldNum" sz="quarter" idx="5"/>
          </p:nvPr>
        </p:nvSpPr>
        <p:spPr/>
        <p:txBody>
          <a:bodyPr/>
          <a:lstStyle/>
          <a:p>
            <a:pPr>
              <a:defRPr/>
            </a:pPr>
            <a:fld id="{36D45B36-E452-4235-804A-A999531F9E3A}" type="slidenum">
              <a:rPr lang="hr-HR"/>
              <a:pPr>
                <a:defRPr/>
              </a:pPr>
              <a:t>7</a:t>
            </a:fld>
            <a:endParaRPr lang="hr-H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7ADA04E-C7F0-4909-BCD0-8BABE9DD99FC}" type="slidenum">
              <a:rPr lang="hr-HR" smtClean="0"/>
              <a:pPr>
                <a:defRPr/>
              </a:pPr>
              <a:t>29</a:t>
            </a:fld>
            <a:endParaRPr lang="hr-H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7ADA04E-C7F0-4909-BCD0-8BABE9DD99FC}" type="slidenum">
              <a:rPr lang="hr-HR" smtClean="0"/>
              <a:pPr>
                <a:defRPr/>
              </a:pPr>
              <a:t>30</a:t>
            </a:fld>
            <a:endParaRPr lang="hr-H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BD126D1-0114-4860-B65E-14F7416B021C}" type="slidenum">
              <a:rPr lang="hr-HR" smtClean="0"/>
              <a:pPr>
                <a:defRPr/>
              </a:pPr>
              <a:t>31</a:t>
            </a:fld>
            <a:endParaRPr lang="hr-H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827110D-B408-4A76-B0E0-B9805C40D5AF}" type="slidenum">
              <a:rPr lang="hr-HR" smtClean="0"/>
              <a:pPr>
                <a:defRPr/>
              </a:pPr>
              <a:t>32</a:t>
            </a:fld>
            <a:endParaRPr lang="hr-H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64C727E-EDBE-4FE7-A987-22126C94DAB5}" type="slidenum">
              <a:rPr lang="hr-HR" smtClean="0"/>
              <a:pPr>
                <a:defRPr/>
              </a:pPr>
              <a:t>33</a:t>
            </a:fld>
            <a:endParaRPr lang="hr-H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982F9EF-A735-49BC-818B-89E77DF98467}" type="slidenum">
              <a:rPr lang="hr-HR" smtClean="0"/>
              <a:pPr>
                <a:defRPr/>
              </a:pPr>
              <a:t>34</a:t>
            </a:fld>
            <a:endParaRPr lang="hr-H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780A70F-DD0F-47E2-B70A-B881FEF37EEA}" type="slidenum">
              <a:rPr lang="hr-HR" smtClean="0"/>
              <a:pPr>
                <a:defRPr/>
              </a:pPr>
              <a:t>35</a:t>
            </a:fld>
            <a:endParaRPr lang="hr-H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098F1A9-4278-4F96-BDA4-058C1AB03954}" type="slidenum">
              <a:rPr lang="hr-HR" smtClean="0"/>
              <a:pPr>
                <a:defRPr/>
              </a:pPr>
              <a:t>36</a:t>
            </a:fld>
            <a:endParaRPr lang="hr-H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990B9A6-A4DC-4484-9253-0EB763A99FA2}" type="slidenum">
              <a:rPr lang="hr-HR" smtClean="0"/>
              <a:pPr>
                <a:defRPr/>
              </a:pPr>
              <a:t>37</a:t>
            </a:fld>
            <a:endParaRPr lang="hr-H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D9210EC-7615-46F8-B7BE-89D629B75FD7}" type="slidenum">
              <a:rPr lang="hr-HR" smtClean="0"/>
              <a:pPr>
                <a:defRPr/>
              </a:pPr>
              <a:t>38</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74756" name="Slide Number Placeholder 3"/>
          <p:cNvSpPr>
            <a:spLocks noGrp="1"/>
          </p:cNvSpPr>
          <p:nvPr>
            <p:ph type="sldNum" sz="quarter" idx="5"/>
          </p:nvPr>
        </p:nvSpPr>
        <p:spPr/>
        <p:txBody>
          <a:bodyPr/>
          <a:lstStyle/>
          <a:p>
            <a:pPr>
              <a:defRPr/>
            </a:pPr>
            <a:fld id="{36D45B36-E452-4235-804A-A999531F9E3A}" type="slidenum">
              <a:rPr lang="hr-HR"/>
              <a:pPr>
                <a:defRPr/>
              </a:pPr>
              <a:t>8</a:t>
            </a:fld>
            <a:endParaRPr lang="hr-H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39</a:t>
            </a:fld>
            <a:endParaRPr lang="hr-H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40</a:t>
            </a:fld>
            <a:endParaRPr lang="hr-H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41</a:t>
            </a:fld>
            <a:endParaRPr lang="hr-H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42</a:t>
            </a:fld>
            <a:endParaRPr lang="hr-H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43</a:t>
            </a:fld>
            <a:endParaRPr lang="hr-H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44</a:t>
            </a:fld>
            <a:endParaRPr lang="hr-H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45</a:t>
            </a:fld>
            <a:endParaRPr lang="hr-H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46</a:t>
            </a:fld>
            <a:endParaRPr lang="hr-H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47</a:t>
            </a:fld>
            <a:endParaRPr lang="hr-H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48</a:t>
            </a:fld>
            <a:endParaRPr lang="hr-H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75780" name="Slide Number Placeholder 3"/>
          <p:cNvSpPr>
            <a:spLocks noGrp="1"/>
          </p:cNvSpPr>
          <p:nvPr>
            <p:ph type="sldNum" sz="quarter" idx="5"/>
          </p:nvPr>
        </p:nvSpPr>
        <p:spPr/>
        <p:txBody>
          <a:bodyPr/>
          <a:lstStyle/>
          <a:p>
            <a:pPr>
              <a:defRPr/>
            </a:pPr>
            <a:fld id="{CB2F3550-8772-4D9F-BE43-1C566D819464}" type="slidenum">
              <a:rPr lang="hr-HR"/>
              <a:pPr>
                <a:defRPr/>
              </a:pPr>
              <a:t>9</a:t>
            </a:fld>
            <a:endParaRPr lang="hr-H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49</a:t>
            </a:fld>
            <a:endParaRPr lang="hr-H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50</a:t>
            </a:fld>
            <a:endParaRPr lang="hr-H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866A09-8732-4251-852D-F68702B01CA4}" type="slidenum">
              <a:rPr lang="hr-HR" smtClean="0"/>
              <a:pPr>
                <a:defRPr/>
              </a:pPr>
              <a:t>51</a:t>
            </a:fld>
            <a:endParaRPr lang="hr-H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75780" name="Slide Number Placeholder 3"/>
          <p:cNvSpPr>
            <a:spLocks noGrp="1"/>
          </p:cNvSpPr>
          <p:nvPr>
            <p:ph type="sldNum" sz="quarter" idx="5"/>
          </p:nvPr>
        </p:nvSpPr>
        <p:spPr/>
        <p:txBody>
          <a:bodyPr/>
          <a:lstStyle/>
          <a:p>
            <a:pPr>
              <a:defRPr/>
            </a:pPr>
            <a:fld id="{CB2F3550-8772-4D9F-BE43-1C566D819464}" type="slidenum">
              <a:rPr lang="hr-HR"/>
              <a:pPr>
                <a:defRPr/>
              </a:pPr>
              <a:t>10</a:t>
            </a:fld>
            <a:endParaRPr lang="hr-H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76804" name="Slide Number Placeholder 3"/>
          <p:cNvSpPr>
            <a:spLocks noGrp="1"/>
          </p:cNvSpPr>
          <p:nvPr>
            <p:ph type="sldNum" sz="quarter" idx="5"/>
          </p:nvPr>
        </p:nvSpPr>
        <p:spPr/>
        <p:txBody>
          <a:bodyPr/>
          <a:lstStyle/>
          <a:p>
            <a:pPr>
              <a:defRPr/>
            </a:pPr>
            <a:fld id="{D9EDE644-6997-49A2-A3B4-18DB31CA99DF}" type="slidenum">
              <a:rPr lang="hr-HR"/>
              <a:pPr>
                <a:defRPr/>
              </a:pPr>
              <a:t>11</a:t>
            </a:fld>
            <a:endParaRPr lang="hr-H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spcBef>
                <a:spcPct val="0"/>
              </a:spcBef>
            </a:pPr>
            <a:endParaRPr lang="sr-Latn-CS" smtClean="0"/>
          </a:p>
        </p:txBody>
      </p:sp>
      <p:sp>
        <p:nvSpPr>
          <p:cNvPr id="34820" name="Slide Number Placeholder 3"/>
          <p:cNvSpPr>
            <a:spLocks noGrp="1"/>
          </p:cNvSpPr>
          <p:nvPr>
            <p:ph type="sldNum" sz="quarter" idx="5"/>
          </p:nvPr>
        </p:nvSpPr>
        <p:spPr>
          <a:noFill/>
        </p:spPr>
        <p:txBody>
          <a:bodyPr/>
          <a:lstStyle/>
          <a:p>
            <a:fld id="{7D644F80-FE41-4A76-92CF-95FD59ABE795}" type="slidenum">
              <a:rPr lang="en-US" smtClean="0"/>
              <a:pPr/>
              <a:t>12</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spcBef>
                <a:spcPct val="0"/>
              </a:spcBef>
            </a:pPr>
            <a:endParaRPr lang="sr-Latn-CS" smtClean="0"/>
          </a:p>
        </p:txBody>
      </p:sp>
      <p:sp>
        <p:nvSpPr>
          <p:cNvPr id="35844" name="Slide Number Placeholder 3"/>
          <p:cNvSpPr>
            <a:spLocks noGrp="1"/>
          </p:cNvSpPr>
          <p:nvPr>
            <p:ph type="sldNum" sz="quarter" idx="5"/>
          </p:nvPr>
        </p:nvSpPr>
        <p:spPr>
          <a:noFill/>
        </p:spPr>
        <p:txBody>
          <a:bodyPr/>
          <a:lstStyle/>
          <a:p>
            <a:fld id="{547018E4-8373-486F-AACD-76EA5A01D088}" type="slidenum">
              <a:rPr lang="en-US" smtClean="0"/>
              <a:pPr/>
              <a:t>13</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spcBef>
                <a:spcPct val="0"/>
              </a:spcBef>
            </a:pPr>
            <a:endParaRPr lang="sr-Latn-CS" smtClean="0"/>
          </a:p>
        </p:txBody>
      </p:sp>
      <p:sp>
        <p:nvSpPr>
          <p:cNvPr id="36868" name="Slide Number Placeholder 3"/>
          <p:cNvSpPr>
            <a:spLocks noGrp="1"/>
          </p:cNvSpPr>
          <p:nvPr>
            <p:ph type="sldNum" sz="quarter" idx="5"/>
          </p:nvPr>
        </p:nvSpPr>
        <p:spPr>
          <a:noFill/>
        </p:spPr>
        <p:txBody>
          <a:bodyPr/>
          <a:lstStyle/>
          <a:p>
            <a:fld id="{CC0B05A9-5D3F-4C78-9577-57168147BD75}" type="slidenum">
              <a:rPr lang="en-US" smtClean="0"/>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07D1214-0FFD-4DB8-9658-EE01EB157F1F}" type="datetimeFigureOut">
              <a:rPr lang="hr-HR" smtClean="0"/>
              <a:pPr/>
              <a:t>24.9.2014.</a:t>
            </a:fld>
            <a:endParaRPr lang="hr-H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982F68D-2852-4188-9767-3059649B7A1B}"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982F68D-2852-4188-9767-3059649B7A1B}"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982F68D-2852-4188-9767-3059649B7A1B}" type="slidenum">
              <a:rPr lang="hr-HR" smtClean="0"/>
              <a:pPr/>
              <a:t>‹#›</a:t>
            </a:fld>
            <a:endParaRPr lang="hr-H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hr-HR"/>
          </a:p>
        </p:txBody>
      </p:sp>
      <p:sp>
        <p:nvSpPr>
          <p:cNvPr id="5" name="Rectangle 5"/>
          <p:cNvSpPr>
            <a:spLocks noGrp="1" noChangeArrowheads="1"/>
          </p:cNvSpPr>
          <p:nvPr>
            <p:ph type="ftr" sz="quarter" idx="11"/>
          </p:nvPr>
        </p:nvSpPr>
        <p:spPr/>
        <p:txBody>
          <a:bodyPr/>
          <a:lstStyle>
            <a:lvl1pPr>
              <a:defRPr/>
            </a:lvl1pPr>
          </a:lstStyle>
          <a:p>
            <a:pPr>
              <a:defRPr/>
            </a:pPr>
            <a:endParaRPr lang="hr-HR"/>
          </a:p>
        </p:txBody>
      </p:sp>
      <p:sp>
        <p:nvSpPr>
          <p:cNvPr id="6" name="Rectangle 6"/>
          <p:cNvSpPr>
            <a:spLocks noGrp="1" noChangeArrowheads="1"/>
          </p:cNvSpPr>
          <p:nvPr>
            <p:ph type="sldNum" sz="quarter" idx="12"/>
          </p:nvPr>
        </p:nvSpPr>
        <p:spPr/>
        <p:txBody>
          <a:bodyPr/>
          <a:lstStyle>
            <a:lvl1pPr>
              <a:defRPr/>
            </a:lvl1pPr>
          </a:lstStyle>
          <a:p>
            <a:pPr>
              <a:defRPr/>
            </a:pPr>
            <a:fld id="{DBDA5A76-4D14-45E7-9930-C727422C1EED}"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982F68D-2852-4188-9767-3059649B7A1B}" type="slidenum">
              <a:rPr lang="hr-HR" smtClean="0"/>
              <a:pPr/>
              <a:t>‹#›</a:t>
            </a:fld>
            <a:endParaRPr lang="hr-H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982F68D-2852-4188-9767-3059649B7A1B}" type="slidenum">
              <a:rPr lang="hr-HR" smtClean="0"/>
              <a:pPr/>
              <a:t>‹#›</a:t>
            </a:fld>
            <a:endParaRPr lang="hr-H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982F68D-2852-4188-9767-3059649B7A1B}" type="slidenum">
              <a:rPr lang="hr-HR" smtClean="0"/>
              <a:pPr/>
              <a:t>‹#›</a:t>
            </a:fld>
            <a:endParaRPr lang="hr-H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3982F68D-2852-4188-9767-3059649B7A1B}"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3982F68D-2852-4188-9767-3059649B7A1B}" type="slidenum">
              <a:rPr lang="hr-HR" smtClean="0"/>
              <a:pPr/>
              <a:t>‹#›</a:t>
            </a:fld>
            <a:endParaRPr lang="hr-H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3982F68D-2852-4188-9767-3059649B7A1B}"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07D1214-0FFD-4DB8-9658-EE01EB157F1F}" type="datetimeFigureOut">
              <a:rPr lang="hr-HR" smtClean="0"/>
              <a:pPr/>
              <a:t>24.9.2014.</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982F68D-2852-4188-9767-3059649B7A1B}"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07D1214-0FFD-4DB8-9658-EE01EB157F1F}" type="datetimeFigureOut">
              <a:rPr lang="hr-HR" smtClean="0"/>
              <a:pPr/>
              <a:t>24.9.2014.</a:t>
            </a:fld>
            <a:endParaRPr lang="hr-H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982F68D-2852-4188-9767-3059649B7A1B}" type="slidenum">
              <a:rPr lang="hr-HR" smtClean="0"/>
              <a:pPr/>
              <a:t>‹#›</a:t>
            </a:fld>
            <a:endParaRPr lang="hr-H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7D1214-0FFD-4DB8-9658-EE01EB157F1F}" type="datetimeFigureOut">
              <a:rPr lang="hr-HR" smtClean="0"/>
              <a:pPr/>
              <a:t>24.9.2014.</a:t>
            </a:fld>
            <a:endParaRPr lang="hr-H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82F68D-2852-4188-9767-3059649B7A1B}"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latin typeface="Calibri" pitchFamily="34" charset="0"/>
                <a:cs typeface="Calibri" pitchFamily="34" charset="0"/>
              </a:rPr>
              <a:t>Evidence</a:t>
            </a:r>
            <a:r>
              <a:rPr lang="hr-HR" dirty="0" smtClean="0">
                <a:latin typeface="Calibri" pitchFamily="34" charset="0"/>
                <a:cs typeface="Calibri" pitchFamily="34" charset="0"/>
              </a:rPr>
              <a:t>-</a:t>
            </a:r>
            <a:r>
              <a:rPr lang="hr-HR" dirty="0" err="1" smtClean="0">
                <a:latin typeface="Calibri" pitchFamily="34" charset="0"/>
                <a:cs typeface="Calibri" pitchFamily="34" charset="0"/>
              </a:rPr>
              <a:t>based</a:t>
            </a:r>
            <a:r>
              <a:rPr lang="hr-HR" dirty="0" smtClean="0">
                <a:latin typeface="Calibri" pitchFamily="34" charset="0"/>
                <a:cs typeface="Calibri" pitchFamily="34" charset="0"/>
              </a:rPr>
              <a:t> medicine</a:t>
            </a:r>
            <a:endParaRPr lang="hr-HR" dirty="0">
              <a:latin typeface="Calibri" pitchFamily="34" charset="0"/>
              <a:cs typeface="Calibri" pitchFamily="34" charset="0"/>
            </a:endParaRPr>
          </a:p>
        </p:txBody>
      </p:sp>
      <p:sp>
        <p:nvSpPr>
          <p:cNvPr id="3" name="Subtitle 2"/>
          <p:cNvSpPr>
            <a:spLocks noGrp="1"/>
          </p:cNvSpPr>
          <p:nvPr>
            <p:ph type="subTitle" idx="1"/>
          </p:nvPr>
        </p:nvSpPr>
        <p:spPr/>
        <p:txBody>
          <a:bodyPr/>
          <a:lstStyle/>
          <a:p>
            <a:r>
              <a:rPr lang="hr-HR" dirty="0" err="1" smtClean="0">
                <a:latin typeface="Calibri" pitchFamily="34" charset="0"/>
                <a:cs typeface="Calibri" pitchFamily="34" charset="0"/>
              </a:rPr>
              <a:t>Course</a:t>
            </a:r>
            <a:r>
              <a:rPr lang="hr-HR" dirty="0" smtClean="0">
                <a:latin typeface="Calibri" pitchFamily="34" charset="0"/>
                <a:cs typeface="Calibri" pitchFamily="34" charset="0"/>
              </a:rPr>
              <a:t>: </a:t>
            </a:r>
            <a:r>
              <a:rPr lang="hr-HR" dirty="0" err="1" smtClean="0">
                <a:latin typeface="Calibri" pitchFamily="34" charset="0"/>
                <a:cs typeface="Calibri" pitchFamily="34" charset="0"/>
              </a:rPr>
              <a:t>Research</a:t>
            </a:r>
            <a:r>
              <a:rPr lang="hr-HR" dirty="0" smtClean="0">
                <a:latin typeface="Calibri" pitchFamily="34" charset="0"/>
                <a:cs typeface="Calibri" pitchFamily="34" charset="0"/>
              </a:rPr>
              <a:t> </a:t>
            </a:r>
            <a:r>
              <a:rPr lang="hr-HR" dirty="0" err="1" smtClean="0">
                <a:latin typeface="Calibri" pitchFamily="34" charset="0"/>
                <a:cs typeface="Calibri" pitchFamily="34" charset="0"/>
              </a:rPr>
              <a:t>in</a:t>
            </a:r>
            <a:r>
              <a:rPr lang="hr-HR" dirty="0" smtClean="0">
                <a:latin typeface="Calibri" pitchFamily="34" charset="0"/>
                <a:cs typeface="Calibri" pitchFamily="34" charset="0"/>
              </a:rPr>
              <a:t> Biomedicine </a:t>
            </a:r>
            <a:r>
              <a:rPr lang="hr-HR" dirty="0" err="1" smtClean="0">
                <a:latin typeface="Calibri" pitchFamily="34" charset="0"/>
                <a:cs typeface="Calibri" pitchFamily="34" charset="0"/>
              </a:rPr>
              <a:t>and</a:t>
            </a:r>
            <a:r>
              <a:rPr lang="hr-HR" dirty="0" smtClean="0">
                <a:latin typeface="Calibri" pitchFamily="34" charset="0"/>
                <a:cs typeface="Calibri" pitchFamily="34" charset="0"/>
              </a:rPr>
              <a:t> Health III</a:t>
            </a:r>
            <a:endParaRPr lang="hr-HR"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85786" y="350822"/>
            <a:ext cx="6840538" cy="863600"/>
          </a:xfrm>
        </p:spPr>
        <p:txBody>
          <a:bodyPr>
            <a:noAutofit/>
          </a:bodyPr>
          <a:lstStyle/>
          <a:p>
            <a:pPr>
              <a:defRPr/>
            </a:pPr>
            <a:r>
              <a:rPr lang="hr-HR" sz="3200" dirty="0" err="1" smtClean="0">
                <a:latin typeface="Calibri" pitchFamily="34" charset="0"/>
              </a:rPr>
              <a:t>Rationale</a:t>
            </a:r>
            <a:r>
              <a:rPr lang="hr-HR" sz="3200" dirty="0" smtClean="0">
                <a:latin typeface="Calibri" pitchFamily="34" charset="0"/>
              </a:rPr>
              <a:t> for </a:t>
            </a:r>
            <a:r>
              <a:rPr lang="hr-HR" sz="3200" dirty="0" err="1" smtClean="0">
                <a:latin typeface="Calibri" pitchFamily="34" charset="0"/>
              </a:rPr>
              <a:t>systematic</a:t>
            </a:r>
            <a:r>
              <a:rPr lang="hr-HR" sz="3200" dirty="0" smtClean="0">
                <a:latin typeface="Calibri" pitchFamily="34" charset="0"/>
              </a:rPr>
              <a:t> </a:t>
            </a:r>
            <a:r>
              <a:rPr lang="hr-HR" sz="3200" dirty="0" err="1" smtClean="0">
                <a:latin typeface="Calibri" pitchFamily="34" charset="0"/>
              </a:rPr>
              <a:t>reviews</a:t>
            </a:r>
            <a:r>
              <a:rPr lang="hr-HR" sz="3200" dirty="0" smtClean="0">
                <a:latin typeface="Calibri" pitchFamily="34" charset="0"/>
              </a:rPr>
              <a:t/>
            </a:r>
            <a:br>
              <a:rPr lang="hr-HR" sz="3200" dirty="0" smtClean="0">
                <a:latin typeface="Calibri" pitchFamily="34" charset="0"/>
              </a:rPr>
            </a:br>
            <a:endParaRPr lang="hr-HR" sz="3200" dirty="0" smtClean="0">
              <a:solidFill>
                <a:srgbClr val="008FAC"/>
              </a:solidFill>
              <a:effectLst/>
              <a:latin typeface="Calibri" pitchFamily="34" charset="0"/>
            </a:endParaRPr>
          </a:p>
        </p:txBody>
      </p:sp>
      <p:sp>
        <p:nvSpPr>
          <p:cNvPr id="27651" name="Rectangle 3"/>
          <p:cNvSpPr>
            <a:spLocks noGrp="1" noChangeArrowheads="1"/>
          </p:cNvSpPr>
          <p:nvPr>
            <p:ph type="body" idx="1"/>
          </p:nvPr>
        </p:nvSpPr>
        <p:spPr>
          <a:xfrm>
            <a:off x="571472" y="1514475"/>
            <a:ext cx="7961341" cy="4824413"/>
          </a:xfrm>
        </p:spPr>
        <p:txBody>
          <a:bodyPr>
            <a:normAutofit/>
          </a:bodyPr>
          <a:lstStyle/>
          <a:p>
            <a:pPr marL="266700" indent="-266700">
              <a:lnSpc>
                <a:spcPct val="90000"/>
              </a:lnSpc>
            </a:pPr>
            <a:r>
              <a:rPr lang="en-US" sz="2800" dirty="0" smtClean="0">
                <a:latin typeface="Calibri" pitchFamily="34" charset="0"/>
              </a:rPr>
              <a:t>minimize bias</a:t>
            </a:r>
          </a:p>
          <a:p>
            <a:pPr marL="901700" indent="-901700">
              <a:lnSpc>
                <a:spcPct val="90000"/>
              </a:lnSpc>
              <a:buNone/>
            </a:pPr>
            <a:r>
              <a:rPr lang="en-US" sz="2800" dirty="0" smtClean="0">
                <a:latin typeface="Calibri" pitchFamily="34" charset="0"/>
              </a:rPr>
              <a:t> </a:t>
            </a:r>
            <a:r>
              <a:rPr lang="hr-HR" sz="2800" dirty="0" smtClean="0">
                <a:latin typeface="Calibri" pitchFamily="34" charset="0"/>
              </a:rPr>
              <a:t>		</a:t>
            </a:r>
            <a:r>
              <a:rPr lang="en-US" sz="2800" dirty="0" smtClean="0">
                <a:latin typeface="Calibri" pitchFamily="34" charset="0"/>
              </a:rPr>
              <a:t>– of the reviewer and in the research studies themselves</a:t>
            </a:r>
          </a:p>
          <a:p>
            <a:pPr marL="266700" indent="-266700">
              <a:lnSpc>
                <a:spcPct val="90000"/>
              </a:lnSpc>
            </a:pPr>
            <a:r>
              <a:rPr lang="en-US" sz="2800" dirty="0" smtClean="0">
                <a:latin typeface="Calibri" pitchFamily="34" charset="0"/>
              </a:rPr>
              <a:t>enhance precision</a:t>
            </a:r>
          </a:p>
          <a:p>
            <a:pPr marL="266700" indent="-266700">
              <a:lnSpc>
                <a:spcPct val="90000"/>
              </a:lnSpc>
              <a:buNone/>
            </a:pPr>
            <a:r>
              <a:rPr lang="hr-HR" sz="2800" dirty="0" smtClean="0">
                <a:latin typeface="Calibri" pitchFamily="34" charset="0"/>
              </a:rPr>
              <a:t>		</a:t>
            </a:r>
            <a:r>
              <a:rPr lang="en-US" sz="2800" dirty="0" smtClean="0">
                <a:latin typeface="Calibri" pitchFamily="34" charset="0"/>
              </a:rPr>
              <a:t>– by including all the relevant evidence</a:t>
            </a:r>
          </a:p>
          <a:p>
            <a:pPr marL="266700" indent="-266700">
              <a:lnSpc>
                <a:spcPct val="90000"/>
              </a:lnSpc>
            </a:pPr>
            <a:r>
              <a:rPr lang="en-US" sz="2800" dirty="0" smtClean="0">
                <a:latin typeface="Calibri" pitchFamily="34" charset="0"/>
              </a:rPr>
              <a:t>put results into context</a:t>
            </a:r>
          </a:p>
          <a:p>
            <a:pPr marL="901700" indent="-901700">
              <a:lnSpc>
                <a:spcPct val="90000"/>
              </a:lnSpc>
              <a:buNone/>
            </a:pPr>
            <a:r>
              <a:rPr lang="hr-HR" sz="2800" dirty="0" smtClean="0">
                <a:latin typeface="Calibri" pitchFamily="34" charset="0"/>
              </a:rPr>
              <a:t>		</a:t>
            </a:r>
            <a:r>
              <a:rPr lang="en-US" sz="2800" dirty="0" smtClean="0">
                <a:latin typeface="Calibri" pitchFamily="34" charset="0"/>
              </a:rPr>
              <a:t>–  by examining conflicts and understanding differences</a:t>
            </a:r>
          </a:p>
          <a:p>
            <a:pPr marL="266700" indent="-266700">
              <a:lnSpc>
                <a:spcPct val="90000"/>
              </a:lnSpc>
            </a:pPr>
            <a:r>
              <a:rPr lang="en-US" sz="2800" dirty="0" smtClean="0">
                <a:latin typeface="Calibri" pitchFamily="34" charset="0"/>
              </a:rPr>
              <a:t>help prioritize research</a:t>
            </a:r>
          </a:p>
          <a:p>
            <a:pPr marL="901700" indent="-901700">
              <a:lnSpc>
                <a:spcPct val="90000"/>
              </a:lnSpc>
              <a:buNone/>
            </a:pPr>
            <a:r>
              <a:rPr lang="hr-HR" sz="2800" dirty="0" smtClean="0">
                <a:latin typeface="Calibri" pitchFamily="34" charset="0"/>
              </a:rPr>
              <a:t>		</a:t>
            </a:r>
            <a:r>
              <a:rPr lang="en-US" sz="2800" dirty="0" smtClean="0">
                <a:latin typeface="Calibri" pitchFamily="34" charset="0"/>
              </a:rPr>
              <a:t>– by knowing exactly what has been done, how well, and with what findings</a:t>
            </a:r>
            <a:r>
              <a:rPr lang="hr-HR" sz="2800" dirty="0" smtClean="0">
                <a:latin typeface="Calibri"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468313" y="1514475"/>
            <a:ext cx="8064500" cy="4824413"/>
          </a:xfrm>
        </p:spPr>
        <p:txBody>
          <a:bodyPr>
            <a:normAutofit/>
          </a:bodyPr>
          <a:lstStyle/>
          <a:p>
            <a:pPr marL="266700" indent="-266700" eaLnBrk="1" hangingPunct="1">
              <a:lnSpc>
                <a:spcPct val="80000"/>
              </a:lnSpc>
            </a:pPr>
            <a:r>
              <a:rPr lang="en-US" sz="2500" dirty="0" smtClean="0">
                <a:latin typeface="Calibri" pitchFamily="34" charset="0"/>
              </a:rPr>
              <a:t>Quantitative synthesis</a:t>
            </a:r>
          </a:p>
          <a:p>
            <a:pPr marL="266700" indent="-266700" eaLnBrk="1" hangingPunct="1">
              <a:lnSpc>
                <a:spcPct val="80000"/>
              </a:lnSpc>
            </a:pPr>
            <a:r>
              <a:rPr lang="en-US" sz="2500" dirty="0" smtClean="0">
                <a:latin typeface="Calibri" pitchFamily="34" charset="0"/>
              </a:rPr>
              <a:t>Statistical analysis which pools results of two or more independent clinical trials, which can be combined according to the </a:t>
            </a:r>
            <a:r>
              <a:rPr lang="en-US" sz="2500" dirty="0" err="1" smtClean="0">
                <a:latin typeface="Calibri" pitchFamily="34" charset="0"/>
              </a:rPr>
              <a:t>asse</a:t>
            </a:r>
            <a:r>
              <a:rPr lang="hr-HR" sz="2500" dirty="0" smtClean="0">
                <a:latin typeface="Calibri" pitchFamily="34" charset="0"/>
              </a:rPr>
              <a:t>s</a:t>
            </a:r>
            <a:r>
              <a:rPr lang="en-US" sz="2500" dirty="0" err="1" smtClean="0">
                <a:latin typeface="Calibri" pitchFamily="34" charset="0"/>
              </a:rPr>
              <a:t>sment</a:t>
            </a:r>
            <a:r>
              <a:rPr lang="en-US" sz="2500" dirty="0" smtClean="0">
                <a:latin typeface="Calibri" pitchFamily="34" charset="0"/>
              </a:rPr>
              <a:t> of the analysts.</a:t>
            </a:r>
          </a:p>
          <a:p>
            <a:pPr marL="266700" indent="-266700" eaLnBrk="1" hangingPunct="1">
              <a:lnSpc>
                <a:spcPct val="80000"/>
              </a:lnSpc>
            </a:pPr>
            <a:r>
              <a:rPr lang="en-US" sz="2500" dirty="0" smtClean="0">
                <a:latin typeface="Calibri" pitchFamily="34" charset="0"/>
              </a:rPr>
              <a:t>Type of systematic review, where the choice of study design is usually restricted to a single type – prospective randomized or cross-sectional) and their results are analyzed together, as a single study.</a:t>
            </a:r>
          </a:p>
          <a:p>
            <a:pPr marL="266700" indent="-266700" eaLnBrk="1" hangingPunct="1">
              <a:lnSpc>
                <a:spcPct val="80000"/>
              </a:lnSpc>
            </a:pPr>
            <a:r>
              <a:rPr lang="en-US" sz="2500" dirty="0" smtClean="0">
                <a:latin typeface="Calibri" pitchFamily="34" charset="0"/>
              </a:rPr>
              <a:t>The quality is directly related to the quality of included studies, and it enables the increase in statistical power, solution to contradicting results and correct assessment of treatment outcomes.</a:t>
            </a:r>
          </a:p>
        </p:txBody>
      </p:sp>
      <p:sp>
        <p:nvSpPr>
          <p:cNvPr id="6" name="Rectangle 2"/>
          <p:cNvSpPr>
            <a:spLocks noGrp="1" noChangeArrowheads="1"/>
          </p:cNvSpPr>
          <p:nvPr>
            <p:ph type="title"/>
          </p:nvPr>
        </p:nvSpPr>
        <p:spPr>
          <a:xfrm>
            <a:off x="1000100" y="285728"/>
            <a:ext cx="6840538" cy="863600"/>
          </a:xfrm>
        </p:spPr>
        <p:txBody>
          <a:bodyPr>
            <a:normAutofit fontScale="90000"/>
          </a:bodyPr>
          <a:lstStyle/>
          <a:p>
            <a:pPr>
              <a:defRPr/>
            </a:pPr>
            <a:r>
              <a:rPr lang="hr-HR" sz="3200" dirty="0" err="1" smtClean="0">
                <a:solidFill>
                  <a:srgbClr val="008FAC"/>
                </a:solidFill>
                <a:effectLst/>
                <a:latin typeface="Calibri" pitchFamily="34" charset="0"/>
              </a:rPr>
              <a:t>Secondary</a:t>
            </a:r>
            <a:r>
              <a:rPr lang="hr-HR" sz="3200" dirty="0" smtClean="0">
                <a:solidFill>
                  <a:srgbClr val="008FAC"/>
                </a:solidFill>
                <a:effectLst/>
                <a:latin typeface="Calibri" pitchFamily="34" charset="0"/>
              </a:rPr>
              <a:t> </a:t>
            </a:r>
            <a:r>
              <a:rPr lang="hr-HR" sz="3200" dirty="0" err="1" smtClean="0">
                <a:solidFill>
                  <a:srgbClr val="008FAC"/>
                </a:solidFill>
                <a:effectLst/>
                <a:latin typeface="Calibri" pitchFamily="34" charset="0"/>
              </a:rPr>
              <a:t>research</a:t>
            </a:r>
            <a:r>
              <a:rPr lang="hr-HR" sz="3200" dirty="0" smtClean="0">
                <a:solidFill>
                  <a:srgbClr val="008FAC"/>
                </a:solidFill>
                <a:effectLst/>
                <a:latin typeface="Calibri" pitchFamily="34" charset="0"/>
              </a:rPr>
              <a:t> – </a:t>
            </a:r>
            <a:r>
              <a:rPr lang="hr-HR" sz="3200" dirty="0" err="1" smtClean="0">
                <a:latin typeface="Calibri" pitchFamily="34" charset="0"/>
              </a:rPr>
              <a:t>Metaanalysis</a:t>
            </a:r>
            <a:r>
              <a:rPr lang="hr-HR" sz="3200" dirty="0" smtClean="0">
                <a:latin typeface="Calibri" pitchFamily="34" charset="0"/>
              </a:rPr>
              <a:t/>
            </a:r>
            <a:br>
              <a:rPr lang="hr-HR" sz="3200" dirty="0" smtClean="0">
                <a:latin typeface="Calibri" pitchFamily="34" charset="0"/>
              </a:rPr>
            </a:br>
            <a:endParaRPr lang="hr-HR" sz="3200" dirty="0" smtClean="0">
              <a:solidFill>
                <a:srgbClr val="008FAC"/>
              </a:solidFill>
              <a:effectLst/>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5263" y="228600"/>
            <a:ext cx="8408987" cy="1544638"/>
          </a:xfrm>
        </p:spPr>
        <p:txBody>
          <a:bodyPr/>
          <a:lstStyle/>
          <a:p>
            <a:pPr eaLnBrk="1" hangingPunct="1">
              <a:defRPr/>
            </a:pPr>
            <a:r>
              <a:rPr lang="hr-HR" sz="4000" dirty="0" err="1" smtClean="0">
                <a:solidFill>
                  <a:srgbClr val="008FAC"/>
                </a:solidFill>
                <a:effectLst/>
                <a:latin typeface="Calibri" pitchFamily="34" charset="0"/>
                <a:cs typeface="Calibri" pitchFamily="34" charset="0"/>
              </a:rPr>
              <a:t>How</a:t>
            </a:r>
            <a:r>
              <a:rPr lang="hr-HR" sz="4000" dirty="0" smtClean="0">
                <a:solidFill>
                  <a:srgbClr val="008FAC"/>
                </a:solidFill>
                <a:effectLst/>
                <a:latin typeface="Calibri" pitchFamily="34" charset="0"/>
                <a:cs typeface="Calibri" pitchFamily="34" charset="0"/>
              </a:rPr>
              <a:t> do </a:t>
            </a:r>
            <a:r>
              <a:rPr lang="hr-HR" sz="4000" dirty="0" err="1" smtClean="0">
                <a:solidFill>
                  <a:srgbClr val="008FAC"/>
                </a:solidFill>
                <a:effectLst/>
                <a:latin typeface="Calibri" pitchFamily="34" charset="0"/>
                <a:cs typeface="Calibri" pitchFamily="34" charset="0"/>
              </a:rPr>
              <a:t>we</a:t>
            </a:r>
            <a:r>
              <a:rPr lang="hr-HR" sz="4000" dirty="0" smtClean="0">
                <a:solidFill>
                  <a:srgbClr val="008FAC"/>
                </a:solidFill>
                <a:effectLst/>
                <a:latin typeface="Calibri" pitchFamily="34" charset="0"/>
                <a:cs typeface="Calibri" pitchFamily="34" charset="0"/>
              </a:rPr>
              <a:t> </a:t>
            </a:r>
            <a:r>
              <a:rPr lang="hr-HR" sz="4000" dirty="0" err="1" smtClean="0">
                <a:solidFill>
                  <a:srgbClr val="008FAC"/>
                </a:solidFill>
                <a:effectLst/>
                <a:latin typeface="Calibri" pitchFamily="34" charset="0"/>
                <a:cs typeface="Calibri" pitchFamily="34" charset="0"/>
              </a:rPr>
              <a:t>read</a:t>
            </a:r>
            <a:r>
              <a:rPr lang="hr-HR" sz="4000" dirty="0" smtClean="0">
                <a:solidFill>
                  <a:srgbClr val="008FAC"/>
                </a:solidFill>
                <a:effectLst/>
                <a:latin typeface="Calibri" pitchFamily="34" charset="0"/>
                <a:cs typeface="Calibri" pitchFamily="34" charset="0"/>
              </a:rPr>
              <a:t> </a:t>
            </a:r>
            <a:r>
              <a:rPr lang="hr-HR" sz="4000" dirty="0" err="1" smtClean="0">
                <a:solidFill>
                  <a:srgbClr val="008FAC"/>
                </a:solidFill>
                <a:effectLst/>
                <a:latin typeface="Calibri" pitchFamily="34" charset="0"/>
                <a:cs typeface="Calibri" pitchFamily="34" charset="0"/>
              </a:rPr>
              <a:t>the</a:t>
            </a:r>
            <a:r>
              <a:rPr lang="hr-HR" sz="4000" dirty="0" smtClean="0">
                <a:solidFill>
                  <a:srgbClr val="008FAC"/>
                </a:solidFill>
                <a:effectLst/>
                <a:latin typeface="Calibri" pitchFamily="34" charset="0"/>
                <a:cs typeface="Calibri" pitchFamily="34" charset="0"/>
              </a:rPr>
              <a:t> </a:t>
            </a:r>
            <a:r>
              <a:rPr lang="hr-HR" sz="4000" dirty="0" err="1" smtClean="0">
                <a:solidFill>
                  <a:srgbClr val="008FAC"/>
                </a:solidFill>
                <a:effectLst/>
                <a:latin typeface="Calibri" pitchFamily="34" charset="0"/>
                <a:cs typeface="Calibri" pitchFamily="34" charset="0"/>
              </a:rPr>
              <a:t>evidence</a:t>
            </a:r>
            <a:r>
              <a:rPr lang="en-US" sz="4000" dirty="0" smtClean="0">
                <a:solidFill>
                  <a:srgbClr val="008FAC"/>
                </a:solidFill>
                <a:effectLst/>
                <a:latin typeface="Calibri" pitchFamily="34" charset="0"/>
                <a:cs typeface="Calibri" pitchFamily="34" charset="0"/>
              </a:rPr>
              <a:t>?</a:t>
            </a:r>
          </a:p>
        </p:txBody>
      </p:sp>
      <p:sp>
        <p:nvSpPr>
          <p:cNvPr id="4099" name="Rectangle 3"/>
          <p:cNvSpPr>
            <a:spLocks noGrp="1" noChangeArrowheads="1"/>
          </p:cNvSpPr>
          <p:nvPr>
            <p:ph type="body" idx="1"/>
          </p:nvPr>
        </p:nvSpPr>
        <p:spPr>
          <a:xfrm>
            <a:off x="323850" y="2565400"/>
            <a:ext cx="8820150" cy="2735263"/>
          </a:xfrm>
        </p:spPr>
        <p:txBody>
          <a:bodyPr/>
          <a:lstStyle/>
          <a:p>
            <a:pPr marL="0" lvl="1" indent="0" eaLnBrk="1" hangingPunct="1">
              <a:buClr>
                <a:srgbClr val="7488C2"/>
              </a:buClr>
              <a:buFont typeface="Wingdings" pitchFamily="2" charset="2"/>
              <a:buNone/>
            </a:pPr>
            <a:r>
              <a:rPr lang="en-US" sz="3200" dirty="0" smtClean="0">
                <a:solidFill>
                  <a:srgbClr val="008FAC"/>
                </a:solidFill>
                <a:latin typeface="Calibri" pitchFamily="34" charset="0"/>
                <a:cs typeface="Calibri" pitchFamily="34" charset="0"/>
              </a:rPr>
              <a:t>Example</a:t>
            </a:r>
            <a:r>
              <a:rPr lang="en-US" sz="3200" dirty="0" smtClean="0">
                <a:latin typeface="Calibri" pitchFamily="34" charset="0"/>
                <a:cs typeface="Calibri" pitchFamily="34" charset="0"/>
              </a:rPr>
              <a:t> </a:t>
            </a:r>
          </a:p>
          <a:p>
            <a:pPr marL="0" lvl="1" indent="0" eaLnBrk="1" hangingPunct="1">
              <a:buClr>
                <a:srgbClr val="7488C2"/>
              </a:buClr>
              <a:buFont typeface="Wingdings" pitchFamily="2" charset="2"/>
              <a:buNone/>
            </a:pPr>
            <a:endParaRPr lang="en-US" sz="3200" dirty="0" smtClean="0">
              <a:latin typeface="Calibri" pitchFamily="34" charset="0"/>
              <a:cs typeface="Calibri" pitchFamily="34" charset="0"/>
            </a:endParaRPr>
          </a:p>
          <a:p>
            <a:pPr marL="0" lvl="1" indent="0" eaLnBrk="1" hangingPunct="1">
              <a:buClr>
                <a:srgbClr val="7488C2"/>
              </a:buClr>
              <a:buFont typeface="Wingdings" pitchFamily="2" charset="2"/>
              <a:buNone/>
            </a:pPr>
            <a:r>
              <a:rPr lang="en-US" sz="3200" dirty="0" smtClean="0">
                <a:latin typeface="Calibri" pitchFamily="34" charset="0"/>
                <a:cs typeface="Calibri" pitchFamily="34" charset="0"/>
              </a:rPr>
              <a:t>O’Conner et al</a:t>
            </a:r>
            <a:endParaRPr lang="hr-HR" sz="3200" dirty="0" smtClean="0">
              <a:latin typeface="Calibri" pitchFamily="34" charset="0"/>
              <a:cs typeface="Calibri" pitchFamily="34" charset="0"/>
            </a:endParaRPr>
          </a:p>
          <a:p>
            <a:pPr marL="0" lvl="1" indent="0" eaLnBrk="1" hangingPunct="1">
              <a:buClr>
                <a:srgbClr val="7488C2"/>
              </a:buClr>
              <a:buFont typeface="Wingdings" pitchFamily="2" charset="2"/>
              <a:buNone/>
            </a:pPr>
            <a:r>
              <a:rPr lang="en-US" sz="3200" i="1" dirty="0" smtClean="0">
                <a:latin typeface="Calibri" pitchFamily="34" charset="0"/>
                <a:cs typeface="Calibri" pitchFamily="34" charset="0"/>
              </a:rPr>
              <a:t>Medical Journal of  Australia</a:t>
            </a:r>
            <a:r>
              <a:rPr lang="en-US" sz="3200" dirty="0" smtClean="0">
                <a:latin typeface="Calibri" pitchFamily="34" charset="0"/>
                <a:cs typeface="Calibri" pitchFamily="34" charset="0"/>
              </a:rPr>
              <a:t> 2004;</a:t>
            </a:r>
            <a:r>
              <a:rPr lang="hr-HR" sz="3200" dirty="0" smtClean="0">
                <a:latin typeface="Calibri" pitchFamily="34" charset="0"/>
                <a:cs typeface="Calibri" pitchFamily="34" charset="0"/>
              </a:rPr>
              <a:t> </a:t>
            </a:r>
            <a:r>
              <a:rPr lang="en-US" sz="3200" dirty="0" smtClean="0">
                <a:latin typeface="Calibri" pitchFamily="34" charset="0"/>
                <a:cs typeface="Calibri" pitchFamily="34" charset="0"/>
              </a:rPr>
              <a:t>180:128-130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5263" y="228600"/>
            <a:ext cx="8162925" cy="914400"/>
          </a:xfrm>
        </p:spPr>
        <p:txBody>
          <a:bodyPr/>
          <a:lstStyle/>
          <a:p>
            <a:pPr eaLnBrk="1" hangingPunct="1"/>
            <a:r>
              <a:rPr lang="en-US" dirty="0" smtClean="0">
                <a:solidFill>
                  <a:srgbClr val="008FAC"/>
                </a:solidFill>
                <a:latin typeface="Calibri" pitchFamily="34" charset="0"/>
                <a:cs typeface="Calibri" pitchFamily="34" charset="0"/>
              </a:rPr>
              <a:t>Presenting data</a:t>
            </a:r>
          </a:p>
        </p:txBody>
      </p:sp>
      <p:sp>
        <p:nvSpPr>
          <p:cNvPr id="5123" name="Rectangle 3"/>
          <p:cNvSpPr>
            <a:spLocks noGrp="1" noChangeArrowheads="1"/>
          </p:cNvSpPr>
          <p:nvPr>
            <p:ph type="body" idx="1"/>
          </p:nvPr>
        </p:nvSpPr>
        <p:spPr>
          <a:xfrm>
            <a:off x="395288" y="1284288"/>
            <a:ext cx="8124825" cy="3152775"/>
          </a:xfrm>
        </p:spPr>
        <p:txBody>
          <a:bodyPr/>
          <a:lstStyle/>
          <a:p>
            <a:pPr marL="0" lvl="1" indent="0" eaLnBrk="1" hangingPunct="1">
              <a:buClr>
                <a:srgbClr val="7488C2"/>
              </a:buClr>
              <a:buFont typeface="Wingdings" pitchFamily="2" charset="2"/>
              <a:buNone/>
            </a:pPr>
            <a:r>
              <a:rPr lang="en-US" sz="3200" smtClean="0">
                <a:latin typeface="Calibri" pitchFamily="34" charset="0"/>
                <a:cs typeface="Calibri" pitchFamily="34" charset="0"/>
              </a:rPr>
              <a:t>Four treatments were tested against placebo in clinical trials for</a:t>
            </a:r>
            <a:r>
              <a:rPr lang="hr-HR" sz="3200" smtClean="0">
                <a:latin typeface="Calibri" pitchFamily="34" charset="0"/>
                <a:cs typeface="Calibri" pitchFamily="34" charset="0"/>
              </a:rPr>
              <a:t> </a:t>
            </a:r>
            <a:r>
              <a:rPr lang="en-US" sz="3200" smtClean="0">
                <a:latin typeface="Calibri" pitchFamily="34" charset="0"/>
                <a:cs typeface="Calibri" pitchFamily="34" charset="0"/>
              </a:rPr>
              <a:t>about 5 years. In no trial were there major side effects of the</a:t>
            </a:r>
            <a:r>
              <a:rPr lang="hr-HR" sz="3200" smtClean="0">
                <a:latin typeface="Calibri" pitchFamily="34" charset="0"/>
                <a:cs typeface="Calibri" pitchFamily="34" charset="0"/>
              </a:rPr>
              <a:t> </a:t>
            </a:r>
            <a:r>
              <a:rPr lang="en-US" sz="3200" smtClean="0">
                <a:latin typeface="Calibri" pitchFamily="34" charset="0"/>
                <a:cs typeface="Calibri" pitchFamily="34" charset="0"/>
              </a:rPr>
              <a:t>treatments. The results were reported as follows:</a:t>
            </a:r>
            <a:endParaRPr lang="hr-HR" sz="320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5263" y="228600"/>
            <a:ext cx="8162925" cy="914400"/>
          </a:xfrm>
        </p:spPr>
        <p:txBody>
          <a:bodyPr/>
          <a:lstStyle/>
          <a:p>
            <a:pPr eaLnBrk="1" hangingPunct="1"/>
            <a:r>
              <a:rPr lang="en-US" dirty="0" smtClean="0">
                <a:solidFill>
                  <a:srgbClr val="008FAC"/>
                </a:solidFill>
                <a:latin typeface="Calibri" pitchFamily="34" charset="0"/>
                <a:cs typeface="Calibri" pitchFamily="34" charset="0"/>
              </a:rPr>
              <a:t>Presenting data</a:t>
            </a:r>
          </a:p>
        </p:txBody>
      </p:sp>
      <p:sp>
        <p:nvSpPr>
          <p:cNvPr id="4" name="Rectangle 3"/>
          <p:cNvSpPr txBox="1">
            <a:spLocks noChangeArrowheads="1"/>
          </p:cNvSpPr>
          <p:nvPr/>
        </p:nvSpPr>
        <p:spPr bwMode="auto">
          <a:xfrm>
            <a:off x="179388" y="1341438"/>
            <a:ext cx="8964612" cy="5516562"/>
          </a:xfrm>
          <a:prstGeom prst="rect">
            <a:avLst/>
          </a:prstGeom>
          <a:noFill/>
          <a:ln w="9525">
            <a:noFill/>
            <a:miter lim="800000"/>
            <a:headEnd/>
            <a:tailEnd/>
          </a:ln>
        </p:spPr>
        <p:txBody>
          <a:bodyPr/>
          <a:lstStyle/>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A</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91.8% in the group allocated to the active treatment</a:t>
            </a:r>
            <a:r>
              <a:rPr lang="hr-HR" sz="2800" kern="0" dirty="0">
                <a:latin typeface="Calibri" pitchFamily="34" charset="0"/>
                <a:cs typeface="Calibri" pitchFamily="34" charset="0"/>
              </a:rPr>
              <a:t> </a:t>
            </a:r>
            <a:r>
              <a:rPr lang="en-US" sz="2800" kern="0" dirty="0">
                <a:latin typeface="Calibri" pitchFamily="34" charset="0"/>
                <a:cs typeface="Calibri" pitchFamily="34" charset="0"/>
              </a:rPr>
              <a:t>survived, compared with 88.5% in the placebo group.</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kern="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5263" y="228600"/>
            <a:ext cx="8162925" cy="914400"/>
          </a:xfrm>
        </p:spPr>
        <p:txBody>
          <a:bodyPr/>
          <a:lstStyle/>
          <a:p>
            <a:pPr eaLnBrk="1" hangingPunct="1"/>
            <a:r>
              <a:rPr lang="en-US" dirty="0" smtClean="0">
                <a:solidFill>
                  <a:srgbClr val="008FAC"/>
                </a:solidFill>
                <a:latin typeface="Calibri" pitchFamily="34" charset="0"/>
                <a:cs typeface="Calibri" pitchFamily="34" charset="0"/>
              </a:rPr>
              <a:t>Presenting data</a:t>
            </a:r>
          </a:p>
        </p:txBody>
      </p:sp>
      <p:sp>
        <p:nvSpPr>
          <p:cNvPr id="4" name="Rectangle 3"/>
          <p:cNvSpPr txBox="1">
            <a:spLocks noChangeArrowheads="1"/>
          </p:cNvSpPr>
          <p:nvPr/>
        </p:nvSpPr>
        <p:spPr bwMode="auto">
          <a:xfrm>
            <a:off x="179388" y="1341438"/>
            <a:ext cx="8964612" cy="5516562"/>
          </a:xfrm>
          <a:prstGeom prst="rect">
            <a:avLst/>
          </a:prstGeom>
          <a:noFill/>
          <a:ln w="9525">
            <a:noFill/>
            <a:miter lim="800000"/>
            <a:headEnd/>
            <a:tailEnd/>
          </a:ln>
        </p:spPr>
        <p:txBody>
          <a:bodyPr/>
          <a:lstStyle/>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A</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91.8% in the group allocated to the active treatment</a:t>
            </a:r>
            <a:r>
              <a:rPr lang="hr-HR" sz="2800" kern="0" dirty="0">
                <a:latin typeface="Calibri" pitchFamily="34" charset="0"/>
                <a:cs typeface="Calibri" pitchFamily="34" charset="0"/>
              </a:rPr>
              <a:t> </a:t>
            </a:r>
            <a:r>
              <a:rPr lang="en-US" sz="2800" kern="0" dirty="0">
                <a:latin typeface="Calibri" pitchFamily="34" charset="0"/>
                <a:cs typeface="Calibri" pitchFamily="34" charset="0"/>
              </a:rPr>
              <a:t>survived, compared with 88.5% in the placebo group.</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B</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Patients allocated to the active treatment had a 30%</a:t>
            </a:r>
            <a:r>
              <a:rPr lang="hr-HR" sz="2800" kern="0" dirty="0">
                <a:latin typeface="Calibri" pitchFamily="34" charset="0"/>
                <a:cs typeface="Calibri" pitchFamily="34" charset="0"/>
              </a:rPr>
              <a:t> </a:t>
            </a:r>
            <a:r>
              <a:rPr lang="en-US" sz="2800" kern="0" dirty="0">
                <a:latin typeface="Calibri" pitchFamily="34" charset="0"/>
                <a:cs typeface="Calibri" pitchFamily="34" charset="0"/>
              </a:rPr>
              <a:t>reduction in the risk of death. </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u="sng" kern="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5263" y="228600"/>
            <a:ext cx="8162925" cy="914400"/>
          </a:xfrm>
        </p:spPr>
        <p:txBody>
          <a:bodyPr/>
          <a:lstStyle/>
          <a:p>
            <a:pPr eaLnBrk="1" hangingPunct="1"/>
            <a:r>
              <a:rPr lang="en-US" smtClean="0">
                <a:solidFill>
                  <a:srgbClr val="008FAC"/>
                </a:solidFill>
                <a:latin typeface="Calibri" pitchFamily="34" charset="0"/>
                <a:cs typeface="Calibri" pitchFamily="34" charset="0"/>
              </a:rPr>
              <a:t>Presenting data</a:t>
            </a:r>
          </a:p>
        </p:txBody>
      </p:sp>
      <p:sp>
        <p:nvSpPr>
          <p:cNvPr id="4" name="Rectangle 3"/>
          <p:cNvSpPr txBox="1">
            <a:spLocks noChangeArrowheads="1"/>
          </p:cNvSpPr>
          <p:nvPr/>
        </p:nvSpPr>
        <p:spPr bwMode="auto">
          <a:xfrm>
            <a:off x="179388" y="1341438"/>
            <a:ext cx="8964612" cy="5516562"/>
          </a:xfrm>
          <a:prstGeom prst="rect">
            <a:avLst/>
          </a:prstGeom>
          <a:noFill/>
          <a:ln w="9525">
            <a:noFill/>
            <a:miter lim="800000"/>
            <a:headEnd/>
            <a:tailEnd/>
          </a:ln>
        </p:spPr>
        <p:txBody>
          <a:bodyPr/>
          <a:lstStyle/>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A</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91.8% in the group allocated to the active treatment</a:t>
            </a:r>
            <a:r>
              <a:rPr lang="hr-HR" sz="2800" kern="0" dirty="0">
                <a:latin typeface="Calibri" pitchFamily="34" charset="0"/>
                <a:cs typeface="Calibri" pitchFamily="34" charset="0"/>
              </a:rPr>
              <a:t> </a:t>
            </a:r>
            <a:r>
              <a:rPr lang="en-US" sz="2800" kern="0" dirty="0">
                <a:latin typeface="Calibri" pitchFamily="34" charset="0"/>
                <a:cs typeface="Calibri" pitchFamily="34" charset="0"/>
              </a:rPr>
              <a:t>survived, compared with 88.5% in the placebo group.</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B</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Patients allocated to the active treatment had a 30%</a:t>
            </a:r>
            <a:r>
              <a:rPr lang="hr-HR" sz="2800" kern="0" dirty="0">
                <a:latin typeface="Calibri" pitchFamily="34" charset="0"/>
                <a:cs typeface="Calibri" pitchFamily="34" charset="0"/>
              </a:rPr>
              <a:t> </a:t>
            </a:r>
            <a:r>
              <a:rPr lang="en-US" sz="2800" kern="0" dirty="0">
                <a:latin typeface="Calibri" pitchFamily="34" charset="0"/>
                <a:cs typeface="Calibri" pitchFamily="34" charset="0"/>
              </a:rPr>
              <a:t>reduction in the risk of death. </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u="sng"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C</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Mortality was reduced by 3.</a:t>
            </a:r>
            <a:r>
              <a:rPr lang="hr-HR" sz="2800" kern="0" dirty="0">
                <a:latin typeface="Calibri" pitchFamily="34" charset="0"/>
                <a:cs typeface="Calibri" pitchFamily="34" charset="0"/>
              </a:rPr>
              <a:t>3</a:t>
            </a:r>
            <a:r>
              <a:rPr lang="en-US" sz="2800" kern="0" dirty="0">
                <a:latin typeface="Calibri" pitchFamily="34" charset="0"/>
                <a:cs typeface="Calibri" pitchFamily="34" charset="0"/>
              </a:rPr>
              <a:t>% in the group allocated to the</a:t>
            </a:r>
            <a:r>
              <a:rPr lang="hr-HR" sz="2800" kern="0" dirty="0">
                <a:latin typeface="Calibri" pitchFamily="34" charset="0"/>
                <a:cs typeface="Calibri" pitchFamily="34" charset="0"/>
              </a:rPr>
              <a:t> </a:t>
            </a:r>
            <a:r>
              <a:rPr lang="en-US" sz="2800" kern="0" dirty="0">
                <a:latin typeface="Calibri" pitchFamily="34" charset="0"/>
                <a:cs typeface="Calibri" pitchFamily="34" charset="0"/>
              </a:rPr>
              <a:t>active treatment.</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kern="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5263" y="228600"/>
            <a:ext cx="8162925" cy="914400"/>
          </a:xfrm>
        </p:spPr>
        <p:txBody>
          <a:bodyPr/>
          <a:lstStyle/>
          <a:p>
            <a:pPr eaLnBrk="1" hangingPunct="1"/>
            <a:r>
              <a:rPr lang="en-US" dirty="0" smtClean="0">
                <a:solidFill>
                  <a:srgbClr val="008FAC"/>
                </a:solidFill>
                <a:latin typeface="Calibri" pitchFamily="34" charset="0"/>
                <a:cs typeface="Calibri" pitchFamily="34" charset="0"/>
              </a:rPr>
              <a:t>Presenting data</a:t>
            </a:r>
          </a:p>
        </p:txBody>
      </p:sp>
      <p:sp>
        <p:nvSpPr>
          <p:cNvPr id="4" name="Rectangle 3"/>
          <p:cNvSpPr txBox="1">
            <a:spLocks noChangeArrowheads="1"/>
          </p:cNvSpPr>
          <p:nvPr/>
        </p:nvSpPr>
        <p:spPr bwMode="auto">
          <a:xfrm>
            <a:off x="179388" y="1341438"/>
            <a:ext cx="8964612" cy="5516562"/>
          </a:xfrm>
          <a:prstGeom prst="rect">
            <a:avLst/>
          </a:prstGeom>
          <a:noFill/>
          <a:ln w="9525">
            <a:noFill/>
            <a:miter lim="800000"/>
            <a:headEnd/>
            <a:tailEnd/>
          </a:ln>
        </p:spPr>
        <p:txBody>
          <a:bodyPr/>
          <a:lstStyle/>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A</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91.8% in the group allocated to the active treatment</a:t>
            </a:r>
            <a:r>
              <a:rPr lang="hr-HR" sz="2800" kern="0" dirty="0">
                <a:latin typeface="Calibri" pitchFamily="34" charset="0"/>
                <a:cs typeface="Calibri" pitchFamily="34" charset="0"/>
              </a:rPr>
              <a:t> </a:t>
            </a:r>
            <a:r>
              <a:rPr lang="en-US" sz="2800" kern="0" dirty="0">
                <a:latin typeface="Calibri" pitchFamily="34" charset="0"/>
                <a:cs typeface="Calibri" pitchFamily="34" charset="0"/>
              </a:rPr>
              <a:t>survived, compared with 88.5% in the placebo group.</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B</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Patients allocated to the active treatment had a 30%</a:t>
            </a:r>
            <a:r>
              <a:rPr lang="hr-HR" sz="2800" kern="0" dirty="0">
                <a:latin typeface="Calibri" pitchFamily="34" charset="0"/>
                <a:cs typeface="Calibri" pitchFamily="34" charset="0"/>
              </a:rPr>
              <a:t> </a:t>
            </a:r>
            <a:r>
              <a:rPr lang="en-US" sz="2800" kern="0" dirty="0">
                <a:latin typeface="Calibri" pitchFamily="34" charset="0"/>
                <a:cs typeface="Calibri" pitchFamily="34" charset="0"/>
              </a:rPr>
              <a:t>reduction in the risk of death. </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u="sng"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C</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Mortality was reduced by 3.</a:t>
            </a:r>
            <a:r>
              <a:rPr lang="hr-HR" sz="2800" kern="0" dirty="0">
                <a:latin typeface="Calibri" pitchFamily="34" charset="0"/>
                <a:cs typeface="Calibri" pitchFamily="34" charset="0"/>
              </a:rPr>
              <a:t>3</a:t>
            </a:r>
            <a:r>
              <a:rPr lang="en-US" sz="2800" kern="0" dirty="0">
                <a:latin typeface="Calibri" pitchFamily="34" charset="0"/>
                <a:cs typeface="Calibri" pitchFamily="34" charset="0"/>
              </a:rPr>
              <a:t>% in the group allocated to the</a:t>
            </a:r>
            <a:r>
              <a:rPr lang="hr-HR" sz="2800" kern="0" dirty="0">
                <a:latin typeface="Calibri" pitchFamily="34" charset="0"/>
                <a:cs typeface="Calibri" pitchFamily="34" charset="0"/>
              </a:rPr>
              <a:t> </a:t>
            </a:r>
            <a:r>
              <a:rPr lang="en-US" sz="2800" kern="0" dirty="0">
                <a:latin typeface="Calibri" pitchFamily="34" charset="0"/>
                <a:cs typeface="Calibri" pitchFamily="34" charset="0"/>
              </a:rPr>
              <a:t>active treatment.</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D</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One death was avoided for every 30 patients treated.</a:t>
            </a:r>
            <a:endParaRPr lang="hr-HR" sz="2800" kern="0" dirty="0">
              <a:latin typeface="Calibri" pitchFamily="34" charset="0"/>
              <a:cs typeface="Calibri" pitchFamily="34" charset="0"/>
            </a:endParaRPr>
          </a:p>
          <a:p>
            <a:pPr marL="342900" indent="-342900">
              <a:lnSpc>
                <a:spcPct val="80000"/>
              </a:lnSpc>
              <a:spcBef>
                <a:spcPct val="20000"/>
              </a:spcBef>
              <a:buClr>
                <a:schemeClr val="hlink"/>
              </a:buClr>
              <a:buSzPct val="80000"/>
              <a:buFont typeface="Wingdings" pitchFamily="2" charset="2"/>
              <a:buNone/>
              <a:defRPr/>
            </a:pPr>
            <a:endParaRPr lang="hr-HR" sz="1000" kern="0" dirty="0">
              <a:latin typeface="Calibri" pitchFamily="34" charset="0"/>
              <a:cs typeface="Calibri" pitchFamily="34" charset="0"/>
            </a:endParaRPr>
          </a:p>
          <a:p>
            <a:pPr>
              <a:lnSpc>
                <a:spcPct val="80000"/>
              </a:lnSpc>
              <a:spcBef>
                <a:spcPct val="20000"/>
              </a:spcBef>
              <a:buClr>
                <a:schemeClr val="hlink"/>
              </a:buClr>
              <a:buSzPct val="80000"/>
              <a:buFont typeface="Wingdings" pitchFamily="2" charset="2"/>
              <a:buNone/>
              <a:defRPr/>
            </a:pPr>
            <a:endParaRPr lang="en-US" sz="2800" i="1" kern="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5263" y="228600"/>
            <a:ext cx="8162925" cy="914400"/>
          </a:xfrm>
        </p:spPr>
        <p:txBody>
          <a:bodyPr/>
          <a:lstStyle/>
          <a:p>
            <a:pPr eaLnBrk="1" hangingPunct="1"/>
            <a:r>
              <a:rPr lang="en-US" dirty="0" smtClean="0">
                <a:solidFill>
                  <a:srgbClr val="008FAC"/>
                </a:solidFill>
                <a:latin typeface="Calibri" pitchFamily="34" charset="0"/>
                <a:cs typeface="Calibri" pitchFamily="34" charset="0"/>
              </a:rPr>
              <a:t>Presenting data</a:t>
            </a:r>
          </a:p>
        </p:txBody>
      </p:sp>
      <p:sp>
        <p:nvSpPr>
          <p:cNvPr id="4" name="Rectangle 3"/>
          <p:cNvSpPr txBox="1">
            <a:spLocks noChangeArrowheads="1"/>
          </p:cNvSpPr>
          <p:nvPr/>
        </p:nvSpPr>
        <p:spPr bwMode="auto">
          <a:xfrm>
            <a:off x="179388" y="1341438"/>
            <a:ext cx="8964612" cy="5516562"/>
          </a:xfrm>
          <a:prstGeom prst="rect">
            <a:avLst/>
          </a:prstGeom>
          <a:noFill/>
          <a:ln w="9525">
            <a:noFill/>
            <a:miter lim="800000"/>
            <a:headEnd/>
            <a:tailEnd/>
          </a:ln>
        </p:spPr>
        <p:txBody>
          <a:bodyPr/>
          <a:lstStyle/>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A</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91.8% in the group allocated to the active treatment</a:t>
            </a:r>
            <a:r>
              <a:rPr lang="hr-HR" sz="2800" kern="0" dirty="0">
                <a:latin typeface="Calibri" pitchFamily="34" charset="0"/>
                <a:cs typeface="Calibri" pitchFamily="34" charset="0"/>
              </a:rPr>
              <a:t> </a:t>
            </a:r>
            <a:r>
              <a:rPr lang="en-US" sz="2800" kern="0" dirty="0">
                <a:latin typeface="Calibri" pitchFamily="34" charset="0"/>
                <a:cs typeface="Calibri" pitchFamily="34" charset="0"/>
              </a:rPr>
              <a:t>survived, compared with 88.5% in the placebo group.</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B</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Patients allocated to the active treatment had a 30%</a:t>
            </a:r>
            <a:r>
              <a:rPr lang="hr-HR" sz="2800" kern="0" dirty="0">
                <a:latin typeface="Calibri" pitchFamily="34" charset="0"/>
                <a:cs typeface="Calibri" pitchFamily="34" charset="0"/>
              </a:rPr>
              <a:t> </a:t>
            </a:r>
            <a:r>
              <a:rPr lang="en-US" sz="2800" kern="0" dirty="0">
                <a:latin typeface="Calibri" pitchFamily="34" charset="0"/>
                <a:cs typeface="Calibri" pitchFamily="34" charset="0"/>
              </a:rPr>
              <a:t>reduction in the risk of death. </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u="sng"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C</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Mortality was reduced by 3.</a:t>
            </a:r>
            <a:r>
              <a:rPr lang="hr-HR" sz="2800" kern="0" dirty="0">
                <a:latin typeface="Calibri" pitchFamily="34" charset="0"/>
                <a:cs typeface="Calibri" pitchFamily="34" charset="0"/>
              </a:rPr>
              <a:t>3</a:t>
            </a:r>
            <a:r>
              <a:rPr lang="en-US" sz="2800" kern="0" dirty="0">
                <a:latin typeface="Calibri" pitchFamily="34" charset="0"/>
                <a:cs typeface="Calibri" pitchFamily="34" charset="0"/>
              </a:rPr>
              <a:t>% in the group allocated to the</a:t>
            </a:r>
            <a:r>
              <a:rPr lang="hr-HR" sz="2800" kern="0" dirty="0">
                <a:latin typeface="Calibri" pitchFamily="34" charset="0"/>
                <a:cs typeface="Calibri" pitchFamily="34" charset="0"/>
              </a:rPr>
              <a:t> </a:t>
            </a:r>
            <a:r>
              <a:rPr lang="en-US" sz="2800" kern="0" dirty="0">
                <a:latin typeface="Calibri" pitchFamily="34" charset="0"/>
                <a:cs typeface="Calibri" pitchFamily="34" charset="0"/>
              </a:rPr>
              <a:t>active treatment.</a:t>
            </a:r>
            <a:endParaRPr lang="hr-HR" sz="2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endParaRPr lang="hr-HR" sz="800" kern="0" dirty="0">
              <a:latin typeface="Calibri" pitchFamily="34" charset="0"/>
              <a:cs typeface="Calibri" pitchFamily="34" charset="0"/>
            </a:endParaRPr>
          </a:p>
          <a:p>
            <a:pPr marL="1166813" indent="-1166813">
              <a:lnSpc>
                <a:spcPct val="80000"/>
              </a:lnSpc>
              <a:spcBef>
                <a:spcPct val="20000"/>
              </a:spcBef>
              <a:buClr>
                <a:schemeClr val="hlink"/>
              </a:buClr>
              <a:buSzPct val="80000"/>
              <a:buFont typeface="Wingdings" pitchFamily="2" charset="2"/>
              <a:buNone/>
              <a:defRPr/>
            </a:pPr>
            <a:r>
              <a:rPr lang="en-US" sz="2800" b="1" u="sng" kern="0" dirty="0">
                <a:solidFill>
                  <a:srgbClr val="3D8DAD"/>
                </a:solidFill>
                <a:latin typeface="Calibri" pitchFamily="34" charset="0"/>
                <a:cs typeface="Calibri" pitchFamily="34" charset="0"/>
              </a:rPr>
              <a:t>Trial D</a:t>
            </a:r>
            <a:r>
              <a:rPr lang="en-US" sz="2800" b="1" kern="0" dirty="0">
                <a:solidFill>
                  <a:srgbClr val="3D8DAD"/>
                </a:solidFill>
                <a:latin typeface="Calibri" pitchFamily="34" charset="0"/>
                <a:cs typeface="Calibri" pitchFamily="34" charset="0"/>
              </a:rPr>
              <a:t> </a:t>
            </a:r>
            <a:r>
              <a:rPr lang="en-US" sz="2800" kern="0" dirty="0">
                <a:latin typeface="Calibri" pitchFamily="34" charset="0"/>
                <a:cs typeface="Calibri" pitchFamily="34" charset="0"/>
              </a:rPr>
              <a:t>One death was avoided for every 30 patients treated.</a:t>
            </a:r>
            <a:endParaRPr lang="hr-HR" sz="2800" kern="0" dirty="0">
              <a:latin typeface="Calibri" pitchFamily="34" charset="0"/>
              <a:cs typeface="Calibri" pitchFamily="34" charset="0"/>
            </a:endParaRPr>
          </a:p>
          <a:p>
            <a:pPr marL="342900" indent="-342900">
              <a:lnSpc>
                <a:spcPct val="80000"/>
              </a:lnSpc>
              <a:spcBef>
                <a:spcPct val="20000"/>
              </a:spcBef>
              <a:buClr>
                <a:schemeClr val="hlink"/>
              </a:buClr>
              <a:buSzPct val="80000"/>
              <a:buFont typeface="Wingdings" pitchFamily="2" charset="2"/>
              <a:buNone/>
              <a:defRPr/>
            </a:pPr>
            <a:endParaRPr lang="hr-HR" sz="1000" kern="0" dirty="0">
              <a:latin typeface="Calibri" pitchFamily="34" charset="0"/>
              <a:cs typeface="Calibri" pitchFamily="34" charset="0"/>
            </a:endParaRPr>
          </a:p>
          <a:p>
            <a:pPr>
              <a:lnSpc>
                <a:spcPct val="80000"/>
              </a:lnSpc>
              <a:spcBef>
                <a:spcPct val="20000"/>
              </a:spcBef>
              <a:buClr>
                <a:schemeClr val="hlink"/>
              </a:buClr>
              <a:buSzPct val="80000"/>
              <a:buFont typeface="Wingdings" pitchFamily="2" charset="2"/>
              <a:buNone/>
              <a:defRPr/>
            </a:pPr>
            <a:r>
              <a:rPr lang="en-US" sz="2800" i="1" kern="0" dirty="0">
                <a:latin typeface="Calibri" pitchFamily="34" charset="0"/>
                <a:cs typeface="Calibri" pitchFamily="34" charset="0"/>
              </a:rPr>
              <a:t>On the basis of these reports, and assuming all treatment costs are</a:t>
            </a:r>
            <a:r>
              <a:rPr lang="hr-HR" sz="2800" i="1" kern="0" dirty="0">
                <a:latin typeface="Calibri" pitchFamily="34" charset="0"/>
                <a:cs typeface="Calibri" pitchFamily="34" charset="0"/>
              </a:rPr>
              <a:t> </a:t>
            </a:r>
            <a:r>
              <a:rPr lang="en-US" sz="2800" i="1" kern="0" dirty="0">
                <a:latin typeface="Calibri" pitchFamily="34" charset="0"/>
                <a:cs typeface="Calibri" pitchFamily="34" charset="0"/>
              </a:rPr>
              <a:t>modest, which treatments would seem reasonable to introduce into</a:t>
            </a:r>
            <a:r>
              <a:rPr lang="hr-HR" sz="2800" i="1" kern="0" dirty="0">
                <a:latin typeface="Calibri" pitchFamily="34" charset="0"/>
                <a:cs typeface="Calibri" pitchFamily="34" charset="0"/>
              </a:rPr>
              <a:t> </a:t>
            </a:r>
            <a:r>
              <a:rPr lang="en-US" sz="2800" i="1" kern="0" dirty="0">
                <a:latin typeface="Calibri" pitchFamily="34" charset="0"/>
                <a:cs typeface="Calibri" pitchFamily="34" charset="0"/>
              </a:rPr>
              <a:t>your clinical practice?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5263" y="228600"/>
            <a:ext cx="8162925" cy="914400"/>
          </a:xfrm>
        </p:spPr>
        <p:txBody>
          <a:bodyPr/>
          <a:lstStyle/>
          <a:p>
            <a:pPr eaLnBrk="1" hangingPunct="1"/>
            <a:r>
              <a:rPr lang="hr-HR" dirty="0" err="1" smtClean="0">
                <a:solidFill>
                  <a:srgbClr val="008FAC"/>
                </a:solidFill>
                <a:latin typeface="Calibri" pitchFamily="34" charset="0"/>
                <a:cs typeface="Calibri" pitchFamily="34" charset="0"/>
              </a:rPr>
              <a:t>Presenting</a:t>
            </a:r>
            <a:r>
              <a:rPr lang="hr-HR" dirty="0" smtClean="0">
                <a:solidFill>
                  <a:srgbClr val="008FAC"/>
                </a:solidFill>
                <a:latin typeface="Calibri" pitchFamily="34" charset="0"/>
                <a:cs typeface="Calibri" pitchFamily="34" charset="0"/>
              </a:rPr>
              <a:t> data</a:t>
            </a:r>
            <a:endParaRPr lang="en-US" dirty="0" smtClean="0">
              <a:solidFill>
                <a:srgbClr val="008FAC"/>
              </a:solidFill>
              <a:latin typeface="Calibri" pitchFamily="34" charset="0"/>
              <a:cs typeface="Calibri" pitchFamily="34" charset="0"/>
            </a:endParaRPr>
          </a:p>
        </p:txBody>
      </p:sp>
      <p:sp>
        <p:nvSpPr>
          <p:cNvPr id="11267" name="Rectangle 3"/>
          <p:cNvSpPr>
            <a:spLocks noGrp="1" noChangeArrowheads="1"/>
          </p:cNvSpPr>
          <p:nvPr>
            <p:ph type="body" idx="1"/>
          </p:nvPr>
        </p:nvSpPr>
        <p:spPr>
          <a:xfrm>
            <a:off x="500063" y="1284288"/>
            <a:ext cx="8034337" cy="500062"/>
          </a:xfrm>
        </p:spPr>
        <p:txBody>
          <a:bodyPr/>
          <a:lstStyle/>
          <a:p>
            <a:pPr marL="0" lvl="1" indent="0" eaLnBrk="1" hangingPunct="1">
              <a:buClr>
                <a:srgbClr val="7488C2"/>
              </a:buClr>
              <a:buFont typeface="Wingdings" pitchFamily="2" charset="2"/>
              <a:buNone/>
            </a:pPr>
            <a:r>
              <a:rPr lang="hr-HR" b="1" smtClean="0">
                <a:latin typeface="Calibri" pitchFamily="34" charset="0"/>
                <a:cs typeface="Calibri" pitchFamily="34" charset="0"/>
              </a:rPr>
              <a:t>Clinicians’ opinions</a:t>
            </a:r>
            <a:r>
              <a:rPr lang="en-US" b="1" smtClean="0">
                <a:latin typeface="Calibri" pitchFamily="34" charset="0"/>
                <a:cs typeface="Calibri" pitchFamily="34" charset="0"/>
              </a:rPr>
              <a:t>:</a:t>
            </a:r>
            <a:endParaRPr lang="hr-HR" b="1" smtClean="0">
              <a:latin typeface="Calibri" pitchFamily="34" charset="0"/>
              <a:cs typeface="Calibri" pitchFamily="34" charset="0"/>
            </a:endParaRPr>
          </a:p>
        </p:txBody>
      </p:sp>
      <p:sp>
        <p:nvSpPr>
          <p:cNvPr id="5" name="Rectangle 3"/>
          <p:cNvSpPr txBox="1">
            <a:spLocks noChangeArrowheads="1"/>
          </p:cNvSpPr>
          <p:nvPr/>
        </p:nvSpPr>
        <p:spPr bwMode="auto">
          <a:xfrm>
            <a:off x="357188" y="2000250"/>
            <a:ext cx="8583612" cy="4560888"/>
          </a:xfrm>
          <a:prstGeom prst="rect">
            <a:avLst/>
          </a:prstGeom>
          <a:noFill/>
          <a:ln w="9525">
            <a:noFill/>
            <a:miter lim="800000"/>
            <a:headEnd/>
            <a:tailEnd/>
          </a:ln>
        </p:spPr>
        <p:txBody>
          <a:bodyPr/>
          <a:lstStyle/>
          <a:p>
            <a:pPr marL="342900" indent="-342900">
              <a:lnSpc>
                <a:spcPct val="80000"/>
              </a:lnSpc>
              <a:spcBef>
                <a:spcPct val="20000"/>
              </a:spcBef>
              <a:buClr>
                <a:schemeClr val="hlink"/>
              </a:buClr>
              <a:buSzPct val="80000"/>
              <a:buFont typeface="Wingdings" pitchFamily="2" charset="2"/>
              <a:buChar char="l"/>
              <a:defRPr/>
            </a:pPr>
            <a:r>
              <a:rPr lang="en-US" sz="2800" kern="0" dirty="0">
                <a:solidFill>
                  <a:srgbClr val="008FAC"/>
                </a:solidFill>
                <a:latin typeface="Calibri" pitchFamily="34" charset="0"/>
                <a:cs typeface="Calibri" pitchFamily="34" charset="0"/>
              </a:rPr>
              <a:t>more than 70% considered the active treatments in Trials B and D worth using in clinical practice; </a:t>
            </a:r>
            <a:endParaRPr lang="en-US" sz="2800" u="sng" kern="0" dirty="0">
              <a:latin typeface="Calibri" pitchFamily="34" charset="0"/>
              <a:cs typeface="Calibri" pitchFamily="34" charset="0"/>
            </a:endParaRPr>
          </a:p>
          <a:p>
            <a:pPr marL="1260475" indent="-1260475">
              <a:lnSpc>
                <a:spcPct val="80000"/>
              </a:lnSpc>
              <a:spcBef>
                <a:spcPct val="20000"/>
              </a:spcBef>
              <a:buClr>
                <a:schemeClr val="hlink"/>
              </a:buClr>
              <a:buSzPct val="80000"/>
              <a:buFont typeface="Wingdings" pitchFamily="2" charset="2"/>
              <a:buNone/>
              <a:defRPr/>
            </a:pPr>
            <a:r>
              <a:rPr lang="en-US" sz="2800" u="sng" kern="0" dirty="0">
                <a:latin typeface="Calibri" pitchFamily="34" charset="0"/>
                <a:cs typeface="Calibri" pitchFamily="34" charset="0"/>
              </a:rPr>
              <a:t>Trial B</a:t>
            </a:r>
            <a:r>
              <a:rPr lang="en-US" sz="2800" kern="0" dirty="0">
                <a:latin typeface="Calibri" pitchFamily="34" charset="0"/>
                <a:cs typeface="Calibri" pitchFamily="34" charset="0"/>
              </a:rPr>
              <a:t>: 30% reduction in the risk of death </a:t>
            </a:r>
            <a:endParaRPr lang="en-US" sz="2800" u="sng" kern="0" dirty="0">
              <a:latin typeface="Calibri" pitchFamily="34" charset="0"/>
              <a:cs typeface="Calibri" pitchFamily="34" charset="0"/>
            </a:endParaRPr>
          </a:p>
          <a:p>
            <a:pPr marL="1260475" indent="-1260475">
              <a:lnSpc>
                <a:spcPct val="80000"/>
              </a:lnSpc>
              <a:spcBef>
                <a:spcPct val="20000"/>
              </a:spcBef>
              <a:buClr>
                <a:schemeClr val="hlink"/>
              </a:buClr>
              <a:buSzPct val="80000"/>
              <a:buFont typeface="Wingdings" pitchFamily="2" charset="2"/>
              <a:buNone/>
              <a:defRPr/>
            </a:pPr>
            <a:r>
              <a:rPr lang="en-US" sz="2800" u="sng" kern="0" dirty="0">
                <a:latin typeface="Calibri" pitchFamily="34" charset="0"/>
                <a:cs typeface="Calibri" pitchFamily="34" charset="0"/>
              </a:rPr>
              <a:t>Trial D:</a:t>
            </a:r>
            <a:r>
              <a:rPr lang="en-US" sz="2800" kern="0" dirty="0">
                <a:latin typeface="Calibri" pitchFamily="34" charset="0"/>
                <a:cs typeface="Calibri" pitchFamily="34" charset="0"/>
              </a:rPr>
              <a:t> 1 death avoided for every 30 patients treated</a:t>
            </a:r>
          </a:p>
          <a:p>
            <a:pPr marL="342900" indent="-342900">
              <a:lnSpc>
                <a:spcPct val="80000"/>
              </a:lnSpc>
              <a:spcBef>
                <a:spcPct val="20000"/>
              </a:spcBef>
              <a:buClr>
                <a:schemeClr val="hlink"/>
              </a:buClr>
              <a:buSzPct val="80000"/>
              <a:buFont typeface="Wingdings" pitchFamily="2" charset="2"/>
              <a:buNone/>
              <a:defRPr/>
            </a:pPr>
            <a:endParaRPr lang="en-US" sz="2800" kern="0" dirty="0">
              <a:solidFill>
                <a:srgbClr val="008FAC"/>
              </a:solidFill>
              <a:latin typeface="Calibri" pitchFamily="34" charset="0"/>
              <a:cs typeface="Calibri" pitchFamily="34" charset="0"/>
            </a:endParaRPr>
          </a:p>
          <a:p>
            <a:pPr marL="342900" indent="-342900">
              <a:lnSpc>
                <a:spcPct val="80000"/>
              </a:lnSpc>
              <a:spcBef>
                <a:spcPct val="20000"/>
              </a:spcBef>
              <a:buClr>
                <a:schemeClr val="hlink"/>
              </a:buClr>
              <a:buSzPct val="80000"/>
              <a:buFont typeface="Wingdings" pitchFamily="2" charset="2"/>
              <a:buChar char="l"/>
              <a:defRPr/>
            </a:pPr>
            <a:r>
              <a:rPr lang="en-US" sz="2800" kern="0" dirty="0">
                <a:solidFill>
                  <a:srgbClr val="008FAC"/>
                </a:solidFill>
                <a:latin typeface="Calibri" pitchFamily="34" charset="0"/>
                <a:cs typeface="Calibri" pitchFamily="34" charset="0"/>
              </a:rPr>
              <a:t>less than 20% considered the treatments in Trials A and C worthwhile;</a:t>
            </a:r>
            <a:endParaRPr lang="en-US" sz="2800" u="sng" kern="0" dirty="0">
              <a:latin typeface="Calibri" pitchFamily="34" charset="0"/>
              <a:cs typeface="Calibri" pitchFamily="34" charset="0"/>
            </a:endParaRPr>
          </a:p>
          <a:p>
            <a:pPr marL="811213" indent="-811213">
              <a:lnSpc>
                <a:spcPct val="80000"/>
              </a:lnSpc>
              <a:spcBef>
                <a:spcPct val="20000"/>
              </a:spcBef>
              <a:buClr>
                <a:schemeClr val="hlink"/>
              </a:buClr>
              <a:buSzPct val="80000"/>
              <a:buFont typeface="Wingdings" pitchFamily="2" charset="2"/>
              <a:buNone/>
              <a:defRPr/>
            </a:pPr>
            <a:r>
              <a:rPr lang="en-US" sz="2800" u="sng" kern="0" dirty="0">
                <a:latin typeface="Calibri" pitchFamily="34" charset="0"/>
                <a:cs typeface="Calibri" pitchFamily="34" charset="0"/>
              </a:rPr>
              <a:t>Trial A:</a:t>
            </a:r>
            <a:r>
              <a:rPr lang="en-US" sz="2800" kern="0" dirty="0">
                <a:latin typeface="Calibri" pitchFamily="34" charset="0"/>
                <a:cs typeface="Calibri" pitchFamily="34" charset="0"/>
              </a:rPr>
              <a:t> survival 91.8% vs. 88.5%</a:t>
            </a:r>
          </a:p>
          <a:p>
            <a:pPr marL="811213" indent="-811213">
              <a:lnSpc>
                <a:spcPct val="80000"/>
              </a:lnSpc>
              <a:spcBef>
                <a:spcPct val="20000"/>
              </a:spcBef>
              <a:buClr>
                <a:schemeClr val="hlink"/>
              </a:buClr>
              <a:buSzPct val="80000"/>
              <a:buFont typeface="Wingdings" pitchFamily="2" charset="2"/>
              <a:buNone/>
              <a:defRPr/>
            </a:pPr>
            <a:r>
              <a:rPr lang="en-US" sz="2800" u="sng" kern="0" dirty="0">
                <a:latin typeface="Calibri" pitchFamily="34" charset="0"/>
                <a:cs typeface="Calibri" pitchFamily="34" charset="0"/>
              </a:rPr>
              <a:t>Trial C:</a:t>
            </a:r>
            <a:r>
              <a:rPr lang="en-US" sz="2800" kern="0" dirty="0">
                <a:latin typeface="Calibri" pitchFamily="34" charset="0"/>
                <a:cs typeface="Calibri" pitchFamily="34" charset="0"/>
              </a:rPr>
              <a:t> mortality reduced by 3.3%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b="1" smtClean="0">
                <a:latin typeface="Calibri" pitchFamily="34" charset="0"/>
                <a:cs typeface="Calibri" pitchFamily="34" charset="0"/>
              </a:rPr>
              <a:t>EBM steps</a:t>
            </a:r>
          </a:p>
          <a:p>
            <a:pPr lvl="1"/>
            <a:r>
              <a:rPr lang="en-US" sz="3200" smtClean="0">
                <a:latin typeface="Calibri" pitchFamily="34" charset="0"/>
                <a:cs typeface="Calibri" pitchFamily="34" charset="0"/>
              </a:rPr>
              <a:t>Step 1: Formulating questions that can be answered</a:t>
            </a:r>
          </a:p>
          <a:p>
            <a:pPr lvl="1"/>
            <a:r>
              <a:rPr lang="en-US" sz="3200" smtClean="0">
                <a:latin typeface="Calibri" pitchFamily="34" charset="0"/>
                <a:cs typeface="Calibri" pitchFamily="34" charset="0"/>
              </a:rPr>
              <a:t>Step 2: Finding best evidence</a:t>
            </a:r>
          </a:p>
          <a:p>
            <a:pPr lvl="1"/>
            <a:r>
              <a:rPr lang="en-US" sz="3200" smtClean="0">
                <a:latin typeface="Calibri" pitchFamily="34" charset="0"/>
                <a:cs typeface="Calibri" pitchFamily="34" charset="0"/>
              </a:rPr>
              <a:t>Step 3: Quick critical assessment of the evidence</a:t>
            </a:r>
          </a:p>
          <a:p>
            <a:pPr lvl="1"/>
            <a:r>
              <a:rPr lang="en-US" sz="3200" smtClean="0">
                <a:latin typeface="Calibri" pitchFamily="34" charset="0"/>
                <a:cs typeface="Calibri" pitchFamily="34" charset="0"/>
              </a:rPr>
              <a:t>Step 4: Applying evidence</a:t>
            </a:r>
          </a:p>
          <a:p>
            <a:pPr lvl="1"/>
            <a:r>
              <a:rPr lang="en-US" sz="3200" smtClean="0">
                <a:latin typeface="Calibri" pitchFamily="34" charset="0"/>
                <a:cs typeface="Calibri" pitchFamily="34" charset="0"/>
              </a:rPr>
              <a:t>Step 5: Assessing effectiveness and efficiency of the process</a:t>
            </a:r>
            <a:endParaRPr lang="en-US" sz="3200" i="1" smtClean="0">
              <a:latin typeface="Calibri" pitchFamily="34" charset="0"/>
              <a:cs typeface="Calibri" pitchFamily="34" charset="0"/>
            </a:endParaRPr>
          </a:p>
          <a:p>
            <a:endParaRPr lang="en-US" sz="3200">
              <a:latin typeface="Calibri" pitchFamily="34" charset="0"/>
              <a:cs typeface="Calibri" pitchFamily="34" charset="0"/>
            </a:endParaRPr>
          </a:p>
        </p:txBody>
      </p:sp>
      <p:sp>
        <p:nvSpPr>
          <p:cNvPr id="3" name="Title 2"/>
          <p:cNvSpPr>
            <a:spLocks noGrp="1"/>
          </p:cNvSpPr>
          <p:nvPr>
            <p:ph type="title"/>
          </p:nvPr>
        </p:nvSpPr>
        <p:spPr/>
        <p:txBody>
          <a:bodyPr/>
          <a:lstStyle/>
          <a:p>
            <a:r>
              <a:rPr lang="hr-HR" dirty="0" err="1" smtClean="0">
                <a:effectLst/>
                <a:latin typeface="Calibri" pitchFamily="34" charset="0"/>
                <a:cs typeface="Calibri" pitchFamily="34" charset="0"/>
              </a:rPr>
              <a:t>What</a:t>
            </a:r>
            <a:r>
              <a:rPr lang="hr-HR" dirty="0" smtClean="0">
                <a:effectLst/>
                <a:latin typeface="Calibri" pitchFamily="34" charset="0"/>
                <a:cs typeface="Calibri" pitchFamily="34" charset="0"/>
              </a:rPr>
              <a:t> is EBM </a:t>
            </a:r>
            <a:r>
              <a:rPr lang="hr-HR" dirty="0" err="1" smtClean="0">
                <a:effectLst/>
                <a:latin typeface="Calibri" pitchFamily="34" charset="0"/>
                <a:cs typeface="Calibri" pitchFamily="34" charset="0"/>
              </a:rPr>
              <a:t>in</a:t>
            </a:r>
            <a:r>
              <a:rPr lang="hr-HR" dirty="0" smtClean="0">
                <a:effectLst/>
                <a:latin typeface="Calibri" pitchFamily="34" charset="0"/>
                <a:cs typeface="Calibri" pitchFamily="34" charset="0"/>
              </a:rPr>
              <a:t> </a:t>
            </a:r>
            <a:r>
              <a:rPr lang="hr-HR" dirty="0" err="1" smtClean="0">
                <a:effectLst/>
                <a:latin typeface="Calibri" pitchFamily="34" charset="0"/>
                <a:cs typeface="Calibri" pitchFamily="34" charset="0"/>
              </a:rPr>
              <a:t>practice</a:t>
            </a:r>
            <a:r>
              <a:rPr lang="hr-HR" dirty="0" smtClean="0">
                <a:effectLst/>
                <a:latin typeface="Calibri" pitchFamily="34" charset="0"/>
                <a:cs typeface="Calibri" pitchFamily="34" charset="0"/>
              </a:rPr>
              <a:t>?</a:t>
            </a:r>
            <a:endParaRPr lang="en-US" dirty="0">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5263" y="228600"/>
            <a:ext cx="8162925" cy="914400"/>
          </a:xfrm>
        </p:spPr>
        <p:txBody>
          <a:bodyPr/>
          <a:lstStyle/>
          <a:p>
            <a:pPr eaLnBrk="1" hangingPunct="1"/>
            <a:r>
              <a:rPr lang="hr-HR" dirty="0" err="1" smtClean="0">
                <a:solidFill>
                  <a:srgbClr val="008FAC"/>
                </a:solidFill>
                <a:latin typeface="Calibri" pitchFamily="34" charset="0"/>
                <a:cs typeface="Calibri" pitchFamily="34" charset="0"/>
              </a:rPr>
              <a:t>Presenting</a:t>
            </a:r>
            <a:r>
              <a:rPr lang="hr-HR" dirty="0" smtClean="0">
                <a:solidFill>
                  <a:srgbClr val="008FAC"/>
                </a:solidFill>
                <a:latin typeface="Calibri" pitchFamily="34" charset="0"/>
                <a:cs typeface="Calibri" pitchFamily="34" charset="0"/>
              </a:rPr>
              <a:t> data</a:t>
            </a:r>
            <a:endParaRPr lang="en-US" dirty="0" smtClean="0">
              <a:solidFill>
                <a:srgbClr val="008FAC"/>
              </a:solidFill>
              <a:latin typeface="Calibri" pitchFamily="34" charset="0"/>
              <a:cs typeface="Calibri" pitchFamily="34" charset="0"/>
            </a:endParaRPr>
          </a:p>
        </p:txBody>
      </p:sp>
      <p:sp>
        <p:nvSpPr>
          <p:cNvPr id="12291" name="Rectangle 3"/>
          <p:cNvSpPr>
            <a:spLocks noGrp="1" noChangeArrowheads="1"/>
          </p:cNvSpPr>
          <p:nvPr>
            <p:ph type="body" idx="1"/>
          </p:nvPr>
        </p:nvSpPr>
        <p:spPr>
          <a:xfrm>
            <a:off x="500063" y="1196975"/>
            <a:ext cx="8034337" cy="500063"/>
          </a:xfrm>
        </p:spPr>
        <p:txBody>
          <a:bodyPr>
            <a:normAutofit fontScale="92500" lnSpcReduction="20000"/>
          </a:bodyPr>
          <a:lstStyle/>
          <a:p>
            <a:pPr marL="0" lvl="1" indent="0" eaLnBrk="1" hangingPunct="1">
              <a:buClr>
                <a:srgbClr val="7488C2"/>
              </a:buClr>
              <a:buFont typeface="Wingdings" pitchFamily="2" charset="2"/>
              <a:buNone/>
            </a:pPr>
            <a:r>
              <a:rPr lang="hr-HR" sz="3200" smtClean="0">
                <a:latin typeface="Calibri" pitchFamily="34" charset="0"/>
                <a:cs typeface="Calibri" pitchFamily="34" charset="0"/>
              </a:rPr>
              <a:t>The same trial</a:t>
            </a:r>
            <a:r>
              <a:rPr lang="en-US" sz="3200" smtClean="0">
                <a:latin typeface="Calibri" pitchFamily="34" charset="0"/>
                <a:cs typeface="Calibri" pitchFamily="34" charset="0"/>
              </a:rPr>
              <a:t>:</a:t>
            </a:r>
            <a:endParaRPr lang="hr-HR" sz="3200" smtClean="0">
              <a:latin typeface="Calibri" pitchFamily="34" charset="0"/>
              <a:cs typeface="Calibri" pitchFamily="34" charset="0"/>
            </a:endParaRPr>
          </a:p>
        </p:txBody>
      </p:sp>
      <p:sp>
        <p:nvSpPr>
          <p:cNvPr id="6" name="Rectangle 3"/>
          <p:cNvSpPr txBox="1">
            <a:spLocks noChangeArrowheads="1"/>
          </p:cNvSpPr>
          <p:nvPr/>
        </p:nvSpPr>
        <p:spPr bwMode="auto">
          <a:xfrm>
            <a:off x="188913" y="1714488"/>
            <a:ext cx="8955087" cy="4489450"/>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80000"/>
              <a:buFont typeface="Wingdings" pitchFamily="2" charset="2"/>
              <a:buNone/>
              <a:defRPr/>
            </a:pPr>
            <a:r>
              <a:rPr lang="en-US" sz="2600" u="sng" kern="0" dirty="0">
                <a:latin typeface="Calibri" pitchFamily="34" charset="0"/>
                <a:cs typeface="Calibri" pitchFamily="34" charset="0"/>
              </a:rPr>
              <a:t>Trial A</a:t>
            </a:r>
            <a:r>
              <a:rPr lang="en-US" sz="2600" kern="0" dirty="0">
                <a:latin typeface="Calibri" pitchFamily="34" charset="0"/>
                <a:cs typeface="Calibri" pitchFamily="34" charset="0"/>
              </a:rPr>
              <a:t> 	survival 91.8% vs. 88.5%</a:t>
            </a:r>
          </a:p>
          <a:p>
            <a:pPr marL="342900" indent="-342900">
              <a:lnSpc>
                <a:spcPct val="90000"/>
              </a:lnSpc>
              <a:spcBef>
                <a:spcPct val="20000"/>
              </a:spcBef>
              <a:buClr>
                <a:schemeClr val="hlink"/>
              </a:buClr>
              <a:buSzPct val="80000"/>
              <a:buFont typeface="Wingdings" pitchFamily="2" charset="2"/>
              <a:buNone/>
              <a:defRPr/>
            </a:pPr>
            <a:r>
              <a:rPr lang="en-US" sz="2600" kern="0" dirty="0">
                <a:solidFill>
                  <a:srgbClr val="008FAC"/>
                </a:solidFill>
                <a:latin typeface="Calibri" pitchFamily="34" charset="0"/>
                <a:cs typeface="Calibri" pitchFamily="34" charset="0"/>
              </a:rPr>
              <a:t>			EVENT RATE (EER and CER)</a:t>
            </a:r>
          </a:p>
          <a:p>
            <a:pPr marL="342900" indent="-342900">
              <a:lnSpc>
                <a:spcPct val="90000"/>
              </a:lnSpc>
              <a:spcBef>
                <a:spcPct val="20000"/>
              </a:spcBef>
              <a:buClr>
                <a:schemeClr val="hlink"/>
              </a:buClr>
              <a:buSzPct val="80000"/>
              <a:buFont typeface="Wingdings" pitchFamily="2" charset="2"/>
              <a:buNone/>
              <a:defRPr/>
            </a:pPr>
            <a:endParaRPr lang="en-US" sz="2600" kern="0" dirty="0">
              <a:latin typeface="Calibri" pitchFamily="34" charset="0"/>
              <a:cs typeface="Calibri" pitchFamily="34" charset="0"/>
            </a:endParaRPr>
          </a:p>
          <a:p>
            <a:pPr marL="342900" indent="-342900">
              <a:lnSpc>
                <a:spcPct val="90000"/>
              </a:lnSpc>
              <a:spcBef>
                <a:spcPct val="20000"/>
              </a:spcBef>
              <a:buClr>
                <a:schemeClr val="hlink"/>
              </a:buClr>
              <a:buSzPct val="80000"/>
              <a:buFont typeface="Wingdings" pitchFamily="2" charset="2"/>
              <a:buNone/>
              <a:defRPr/>
            </a:pPr>
            <a:r>
              <a:rPr lang="en-US" sz="2600" u="sng" kern="0" dirty="0">
                <a:latin typeface="Calibri" pitchFamily="34" charset="0"/>
                <a:cs typeface="Calibri" pitchFamily="34" charset="0"/>
              </a:rPr>
              <a:t>Trial B</a:t>
            </a:r>
            <a:r>
              <a:rPr lang="en-US" sz="2600" kern="0" dirty="0">
                <a:latin typeface="Calibri" pitchFamily="34" charset="0"/>
                <a:cs typeface="Calibri" pitchFamily="34" charset="0"/>
              </a:rPr>
              <a:t> 	30% reduction in the risk of death </a:t>
            </a:r>
          </a:p>
          <a:p>
            <a:pPr marL="342900" indent="-342900">
              <a:lnSpc>
                <a:spcPct val="90000"/>
              </a:lnSpc>
              <a:spcBef>
                <a:spcPct val="20000"/>
              </a:spcBef>
              <a:buClr>
                <a:schemeClr val="hlink"/>
              </a:buClr>
              <a:buSzPct val="80000"/>
              <a:buFont typeface="Wingdings" pitchFamily="2" charset="2"/>
              <a:buNone/>
              <a:defRPr/>
            </a:pPr>
            <a:r>
              <a:rPr lang="en-US" sz="2600" kern="0" dirty="0">
                <a:solidFill>
                  <a:srgbClr val="008FAC"/>
                </a:solidFill>
                <a:latin typeface="Calibri" pitchFamily="34" charset="0"/>
                <a:cs typeface="Calibri" pitchFamily="34" charset="0"/>
              </a:rPr>
              <a:t>			RRR</a:t>
            </a:r>
          </a:p>
          <a:p>
            <a:pPr marL="342900" indent="-342900">
              <a:lnSpc>
                <a:spcPct val="90000"/>
              </a:lnSpc>
              <a:spcBef>
                <a:spcPct val="20000"/>
              </a:spcBef>
              <a:buClr>
                <a:schemeClr val="hlink"/>
              </a:buClr>
              <a:buSzPct val="80000"/>
              <a:buFont typeface="Wingdings" pitchFamily="2" charset="2"/>
              <a:buNone/>
              <a:defRPr/>
            </a:pPr>
            <a:endParaRPr lang="en-US" sz="2600" kern="0" dirty="0">
              <a:latin typeface="Calibri" pitchFamily="34" charset="0"/>
              <a:cs typeface="Calibri" pitchFamily="34" charset="0"/>
            </a:endParaRPr>
          </a:p>
          <a:p>
            <a:pPr marL="342900" indent="-342900">
              <a:lnSpc>
                <a:spcPct val="90000"/>
              </a:lnSpc>
              <a:spcBef>
                <a:spcPct val="20000"/>
              </a:spcBef>
              <a:buClr>
                <a:schemeClr val="hlink"/>
              </a:buClr>
              <a:buSzPct val="80000"/>
              <a:buFont typeface="Wingdings" pitchFamily="2" charset="2"/>
              <a:buNone/>
              <a:defRPr/>
            </a:pPr>
            <a:r>
              <a:rPr lang="en-US" sz="2600" u="sng" kern="0" dirty="0">
                <a:latin typeface="Calibri" pitchFamily="34" charset="0"/>
                <a:cs typeface="Calibri" pitchFamily="34" charset="0"/>
              </a:rPr>
              <a:t>Trial C</a:t>
            </a:r>
            <a:r>
              <a:rPr lang="en-US" sz="2600" kern="0" dirty="0">
                <a:latin typeface="Calibri" pitchFamily="34" charset="0"/>
                <a:cs typeface="Calibri" pitchFamily="34" charset="0"/>
              </a:rPr>
              <a:t> 	</a:t>
            </a:r>
            <a:r>
              <a:rPr lang="hr-HR" sz="2600" kern="0" dirty="0" smtClean="0">
                <a:latin typeface="Calibri" pitchFamily="34" charset="0"/>
                <a:cs typeface="Calibri" pitchFamily="34" charset="0"/>
              </a:rPr>
              <a:t>	</a:t>
            </a:r>
            <a:r>
              <a:rPr lang="en-US" sz="2600" kern="0" dirty="0" smtClean="0">
                <a:latin typeface="Calibri" pitchFamily="34" charset="0"/>
                <a:cs typeface="Calibri" pitchFamily="34" charset="0"/>
              </a:rPr>
              <a:t>mortality </a:t>
            </a:r>
            <a:r>
              <a:rPr lang="en-US" sz="2600" kern="0" dirty="0">
                <a:latin typeface="Calibri" pitchFamily="34" charset="0"/>
                <a:cs typeface="Calibri" pitchFamily="34" charset="0"/>
              </a:rPr>
              <a:t>reduced by 3.3%</a:t>
            </a:r>
          </a:p>
          <a:p>
            <a:pPr marL="342900" indent="-342900">
              <a:lnSpc>
                <a:spcPct val="90000"/>
              </a:lnSpc>
              <a:spcBef>
                <a:spcPct val="20000"/>
              </a:spcBef>
              <a:buClr>
                <a:schemeClr val="hlink"/>
              </a:buClr>
              <a:buSzPct val="80000"/>
              <a:buFont typeface="Wingdings" pitchFamily="2" charset="2"/>
              <a:buNone/>
              <a:defRPr/>
            </a:pPr>
            <a:r>
              <a:rPr lang="en-US" sz="2600" kern="0" dirty="0">
                <a:solidFill>
                  <a:srgbClr val="008FAC"/>
                </a:solidFill>
                <a:latin typeface="Calibri" pitchFamily="34" charset="0"/>
                <a:cs typeface="Calibri" pitchFamily="34" charset="0"/>
              </a:rPr>
              <a:t>			ARR</a:t>
            </a:r>
          </a:p>
          <a:p>
            <a:pPr marL="342900" indent="-342900">
              <a:lnSpc>
                <a:spcPct val="90000"/>
              </a:lnSpc>
              <a:spcBef>
                <a:spcPct val="20000"/>
              </a:spcBef>
              <a:buClr>
                <a:schemeClr val="hlink"/>
              </a:buClr>
              <a:buSzPct val="80000"/>
              <a:buFont typeface="Wingdings" pitchFamily="2" charset="2"/>
              <a:buNone/>
              <a:defRPr/>
            </a:pPr>
            <a:endParaRPr lang="en-US" sz="2600" kern="0" dirty="0">
              <a:latin typeface="Calibri" pitchFamily="34" charset="0"/>
              <a:cs typeface="Calibri" pitchFamily="34" charset="0"/>
            </a:endParaRPr>
          </a:p>
          <a:p>
            <a:pPr marL="342900" indent="-342900">
              <a:lnSpc>
                <a:spcPct val="90000"/>
              </a:lnSpc>
              <a:spcBef>
                <a:spcPct val="20000"/>
              </a:spcBef>
              <a:buClr>
                <a:schemeClr val="hlink"/>
              </a:buClr>
              <a:buSzPct val="80000"/>
              <a:buFont typeface="Wingdings" pitchFamily="2" charset="2"/>
              <a:buNone/>
              <a:defRPr/>
            </a:pPr>
            <a:r>
              <a:rPr lang="en-US" sz="2600" u="sng" kern="0" dirty="0">
                <a:latin typeface="Calibri" pitchFamily="34" charset="0"/>
                <a:cs typeface="Calibri" pitchFamily="34" charset="0"/>
              </a:rPr>
              <a:t>Trial D</a:t>
            </a:r>
            <a:r>
              <a:rPr lang="en-US" sz="2600" kern="0" dirty="0">
                <a:latin typeface="Calibri" pitchFamily="34" charset="0"/>
                <a:cs typeface="Calibri" pitchFamily="34" charset="0"/>
              </a:rPr>
              <a:t> 	1 death avoided for every 30 patients treated </a:t>
            </a:r>
          </a:p>
          <a:p>
            <a:pPr marL="342900" indent="-342900">
              <a:lnSpc>
                <a:spcPct val="90000"/>
              </a:lnSpc>
              <a:spcBef>
                <a:spcPct val="20000"/>
              </a:spcBef>
              <a:buClr>
                <a:schemeClr val="hlink"/>
              </a:buClr>
              <a:buSzPct val="80000"/>
              <a:buFont typeface="Wingdings" pitchFamily="2" charset="2"/>
              <a:buNone/>
              <a:defRPr/>
            </a:pPr>
            <a:r>
              <a:rPr lang="en-US" sz="2600" kern="0" dirty="0">
                <a:solidFill>
                  <a:srgbClr val="008FAC"/>
                </a:solidFill>
                <a:latin typeface="Calibri" pitchFamily="34" charset="0"/>
                <a:cs typeface="Calibri" pitchFamily="34" charset="0"/>
              </a:rPr>
              <a:t>			NNT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5263" y="228600"/>
            <a:ext cx="8162925" cy="914400"/>
          </a:xfrm>
        </p:spPr>
        <p:txBody>
          <a:bodyPr/>
          <a:lstStyle/>
          <a:p>
            <a:pPr eaLnBrk="1" hangingPunct="1"/>
            <a:r>
              <a:rPr lang="hr-HR" dirty="0" err="1" smtClean="0">
                <a:solidFill>
                  <a:srgbClr val="008FAC"/>
                </a:solidFill>
                <a:latin typeface="Calibri" pitchFamily="34" charset="0"/>
                <a:cs typeface="Calibri" pitchFamily="34" charset="0"/>
              </a:rPr>
              <a:t>Presenting</a:t>
            </a:r>
            <a:r>
              <a:rPr lang="hr-HR" dirty="0" smtClean="0">
                <a:solidFill>
                  <a:srgbClr val="008FAC"/>
                </a:solidFill>
                <a:latin typeface="Calibri" pitchFamily="34" charset="0"/>
                <a:cs typeface="Calibri" pitchFamily="34" charset="0"/>
              </a:rPr>
              <a:t> data</a:t>
            </a:r>
            <a:endParaRPr lang="en-US" dirty="0" smtClean="0">
              <a:solidFill>
                <a:srgbClr val="008FAC"/>
              </a:solidFill>
              <a:latin typeface="Calibri" pitchFamily="34" charset="0"/>
              <a:cs typeface="Calibri" pitchFamily="34" charset="0"/>
            </a:endParaRPr>
          </a:p>
        </p:txBody>
      </p:sp>
      <p:graphicFrame>
        <p:nvGraphicFramePr>
          <p:cNvPr id="4" name="Group 103"/>
          <p:cNvGraphicFramePr>
            <a:graphicFrameLocks noGrp="1"/>
          </p:cNvGraphicFramePr>
          <p:nvPr/>
        </p:nvGraphicFramePr>
        <p:xfrm>
          <a:off x="611188" y="1628775"/>
          <a:ext cx="4105275" cy="2169478"/>
        </p:xfrm>
        <a:graphic>
          <a:graphicData uri="http://schemas.openxmlformats.org/drawingml/2006/table">
            <a:tbl>
              <a:tblPr/>
              <a:tblGrid>
                <a:gridCol w="1090612"/>
                <a:gridCol w="1284288"/>
                <a:gridCol w="1730375"/>
              </a:tblGrid>
              <a:tr h="925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Arial" charset="0"/>
                          <a:cs typeface="Arial" charset="0"/>
                        </a:rPr>
                        <a:t>Control Group</a:t>
                      </a:r>
                      <a:endParaRPr kumimoji="0" lang="pl-PL"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Arial" charset="0"/>
                          <a:cs typeface="Arial" charset="0"/>
                        </a:rPr>
                        <a:t>Experimental group</a:t>
                      </a:r>
                      <a:endParaRPr kumimoji="0" lang="pl-PL"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429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Arial" charset="0"/>
                          <a:cs typeface="Arial" charset="0"/>
                        </a:rPr>
                        <a:t>Event</a:t>
                      </a:r>
                      <a:endParaRPr kumimoji="0" lang="pl-PL"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Arial" charset="0"/>
                          <a:ea typeface="Times New Roman" pitchFamily="18" charset="0"/>
                          <a:cs typeface="Arial" charset="0"/>
                        </a:rPr>
                        <a:t>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Arial" charset="0"/>
                          <a:ea typeface="Times New Roman" pitchFamily="18" charset="0"/>
                          <a:cs typeface="Arial" charset="0"/>
                        </a:rPr>
                        <a:t>b</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445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Arial" charset="0"/>
                          <a:cs typeface="Arial" charset="0"/>
                        </a:rPr>
                        <a:t>No event</a:t>
                      </a:r>
                      <a:endParaRPr kumimoji="0" lang="pl-PL"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Arial" charset="0"/>
                          <a:ea typeface="Times New Roman" pitchFamily="18" charset="0"/>
                          <a:cs typeface="Arial" charset="0"/>
                        </a:rPr>
                        <a: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Arial" charset="0"/>
                          <a:ea typeface="Times New Roman" pitchFamily="18" charset="0"/>
                          <a:cs typeface="Arial" charset="0"/>
                        </a:rPr>
                        <a:t>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3333" name="Text Box 8"/>
          <p:cNvSpPr txBox="1">
            <a:spLocks noChangeArrowheads="1"/>
          </p:cNvSpPr>
          <p:nvPr/>
        </p:nvSpPr>
        <p:spPr bwMode="auto">
          <a:xfrm>
            <a:off x="4929188" y="2928938"/>
            <a:ext cx="3284537" cy="830262"/>
          </a:xfrm>
          <a:prstGeom prst="rect">
            <a:avLst/>
          </a:prstGeom>
          <a:noFill/>
          <a:ln w="9525">
            <a:noFill/>
            <a:miter lim="800000"/>
            <a:headEnd/>
            <a:tailEnd/>
          </a:ln>
        </p:spPr>
        <p:txBody>
          <a:bodyPr>
            <a:spAutoFit/>
          </a:bodyPr>
          <a:lstStyle/>
          <a:p>
            <a:r>
              <a:rPr lang="hr-HR" sz="2400" b="1">
                <a:solidFill>
                  <a:srgbClr val="008FAC"/>
                </a:solidFill>
                <a:latin typeface="Calibri" pitchFamily="34" charset="0"/>
                <a:cs typeface="Calibri" pitchFamily="34" charset="0"/>
              </a:rPr>
              <a:t>ER = event rate</a:t>
            </a:r>
          </a:p>
          <a:p>
            <a:r>
              <a:rPr lang="hr-HR" sz="2400" b="1">
                <a:solidFill>
                  <a:srgbClr val="008FAC"/>
                </a:solidFill>
                <a:latin typeface="Calibri" pitchFamily="34" charset="0"/>
                <a:cs typeface="Calibri" pitchFamily="34" charset="0"/>
              </a:rPr>
              <a:t>RR = risk reduction</a:t>
            </a:r>
            <a:endParaRPr lang="en-US" sz="2400" b="1">
              <a:solidFill>
                <a:srgbClr val="008FAC"/>
              </a:solidFill>
              <a:latin typeface="Calibri" pitchFamily="34" charset="0"/>
              <a:cs typeface="Calibri" pitchFamily="34" charset="0"/>
            </a:endParaRPr>
          </a:p>
        </p:txBody>
      </p:sp>
      <p:sp>
        <p:nvSpPr>
          <p:cNvPr id="13334" name="Text Box 17"/>
          <p:cNvSpPr txBox="1">
            <a:spLocks noChangeArrowheads="1"/>
          </p:cNvSpPr>
          <p:nvPr/>
        </p:nvSpPr>
        <p:spPr bwMode="auto">
          <a:xfrm>
            <a:off x="611188" y="4005263"/>
            <a:ext cx="3960812" cy="1800225"/>
          </a:xfrm>
          <a:prstGeom prst="rect">
            <a:avLst/>
          </a:prstGeom>
          <a:solidFill>
            <a:schemeClr val="bg1"/>
          </a:solidFill>
          <a:ln w="9525">
            <a:noFill/>
            <a:miter lim="800000"/>
            <a:headEnd/>
            <a:tailEnd/>
          </a:ln>
        </p:spPr>
        <p:txBody>
          <a:bodyPr/>
          <a:lstStyle/>
          <a:p>
            <a:pPr>
              <a:lnSpc>
                <a:spcPct val="120000"/>
              </a:lnSpc>
            </a:pPr>
            <a:r>
              <a:rPr lang="hr-HR" sz="2000" b="1">
                <a:solidFill>
                  <a:srgbClr val="3D8DAD"/>
                </a:solidFill>
                <a:latin typeface="Calibri" pitchFamily="34" charset="0"/>
                <a:ea typeface="Times New Roman" charset="0"/>
                <a:cs typeface="Calibri" pitchFamily="34" charset="0"/>
              </a:rPr>
              <a:t>CER</a:t>
            </a:r>
            <a:r>
              <a:rPr lang="hr-HR" sz="2000">
                <a:latin typeface="Calibri" pitchFamily="34" charset="0"/>
                <a:ea typeface="Times New Roman" charset="0"/>
                <a:cs typeface="Calibri" pitchFamily="34" charset="0"/>
              </a:rPr>
              <a:t> = a / (a + c)</a:t>
            </a:r>
            <a:endParaRPr lang="en-US" sz="2000">
              <a:latin typeface="Calibri" pitchFamily="34" charset="0"/>
              <a:ea typeface="Times New Roman" charset="0"/>
              <a:cs typeface="Calibri" pitchFamily="34" charset="0"/>
            </a:endParaRPr>
          </a:p>
          <a:p>
            <a:pPr>
              <a:lnSpc>
                <a:spcPct val="120000"/>
              </a:lnSpc>
            </a:pPr>
            <a:r>
              <a:rPr lang="hr-HR" sz="2000" b="1">
                <a:solidFill>
                  <a:srgbClr val="3D8DAD"/>
                </a:solidFill>
                <a:latin typeface="Calibri" pitchFamily="34" charset="0"/>
                <a:ea typeface="Times New Roman" charset="0"/>
                <a:cs typeface="Calibri" pitchFamily="34" charset="0"/>
              </a:rPr>
              <a:t>EER</a:t>
            </a:r>
            <a:r>
              <a:rPr lang="hr-HR" sz="2000">
                <a:latin typeface="Calibri" pitchFamily="34" charset="0"/>
                <a:ea typeface="Times New Roman" charset="0"/>
                <a:cs typeface="Calibri" pitchFamily="34" charset="0"/>
              </a:rPr>
              <a:t> = b / (b + d)</a:t>
            </a:r>
            <a:endParaRPr lang="en-US" sz="2000">
              <a:latin typeface="Calibri" pitchFamily="34" charset="0"/>
              <a:ea typeface="Times New Roman" charset="0"/>
              <a:cs typeface="Calibri" pitchFamily="34" charset="0"/>
            </a:endParaRPr>
          </a:p>
          <a:p>
            <a:pPr>
              <a:lnSpc>
                <a:spcPct val="120000"/>
              </a:lnSpc>
            </a:pPr>
            <a:r>
              <a:rPr lang="hr-HR" sz="2000" b="1">
                <a:solidFill>
                  <a:srgbClr val="3D8DAD"/>
                </a:solidFill>
                <a:latin typeface="Calibri" pitchFamily="34" charset="0"/>
                <a:ea typeface="Times New Roman" charset="0"/>
                <a:cs typeface="Calibri" pitchFamily="34" charset="0"/>
              </a:rPr>
              <a:t>RRR</a:t>
            </a:r>
            <a:r>
              <a:rPr lang="hr-HR" sz="2000">
                <a:latin typeface="Calibri" pitchFamily="34" charset="0"/>
                <a:ea typeface="Times New Roman" charset="0"/>
                <a:cs typeface="Calibri" pitchFamily="34" charset="0"/>
              </a:rPr>
              <a:t> = (CER – EER) / CER</a:t>
            </a:r>
            <a:endParaRPr lang="en-US" sz="2000">
              <a:latin typeface="Calibri" pitchFamily="34" charset="0"/>
              <a:ea typeface="Times New Roman" charset="0"/>
              <a:cs typeface="Calibri" pitchFamily="34" charset="0"/>
            </a:endParaRPr>
          </a:p>
          <a:p>
            <a:pPr>
              <a:lnSpc>
                <a:spcPct val="120000"/>
              </a:lnSpc>
            </a:pPr>
            <a:r>
              <a:rPr lang="hr-HR" sz="2000" b="1">
                <a:solidFill>
                  <a:srgbClr val="3D8DAD"/>
                </a:solidFill>
                <a:latin typeface="Calibri" pitchFamily="34" charset="0"/>
                <a:ea typeface="Times New Roman" charset="0"/>
                <a:cs typeface="Calibri" pitchFamily="34" charset="0"/>
              </a:rPr>
              <a:t>ARR</a:t>
            </a:r>
            <a:r>
              <a:rPr lang="hr-HR" sz="2000">
                <a:latin typeface="Calibri" pitchFamily="34" charset="0"/>
                <a:ea typeface="Times New Roman" charset="0"/>
                <a:cs typeface="Calibri" pitchFamily="34" charset="0"/>
              </a:rPr>
              <a:t> = CER – EER</a:t>
            </a:r>
            <a:endParaRPr lang="en-US" sz="2000">
              <a:latin typeface="Calibri" pitchFamily="34" charset="0"/>
              <a:ea typeface="Times New Roman" charset="0"/>
              <a:cs typeface="Calibri" pitchFamily="34" charset="0"/>
            </a:endParaRPr>
          </a:p>
          <a:p>
            <a:pPr>
              <a:lnSpc>
                <a:spcPct val="120000"/>
              </a:lnSpc>
            </a:pPr>
            <a:r>
              <a:rPr lang="hr-HR" sz="2000" b="1">
                <a:solidFill>
                  <a:srgbClr val="3D8DAD"/>
                </a:solidFill>
                <a:latin typeface="Calibri" pitchFamily="34" charset="0"/>
                <a:ea typeface="Times New Roman" charset="0"/>
                <a:cs typeface="Calibri" pitchFamily="34" charset="0"/>
              </a:rPr>
              <a:t>NNT</a:t>
            </a:r>
            <a:r>
              <a:rPr lang="hr-HR" sz="2000">
                <a:latin typeface="Calibri" pitchFamily="34" charset="0"/>
                <a:ea typeface="Times New Roman" charset="0"/>
                <a:cs typeface="Calibri" pitchFamily="34" charset="0"/>
              </a:rPr>
              <a:t> = 1 / ARR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857364"/>
            <a:ext cx="8229600" cy="4525963"/>
          </a:xfrm>
        </p:spPr>
        <p:txBody>
          <a:bodyPr>
            <a:normAutofit/>
          </a:bodyPr>
          <a:lstStyle/>
          <a:p>
            <a:r>
              <a:rPr lang="en-US" sz="2800" dirty="0" smtClean="0">
                <a:latin typeface="Calibri" pitchFamily="34" charset="0"/>
                <a:cs typeface="Calibri" pitchFamily="34" charset="0"/>
              </a:rPr>
              <a:t>Study results are often presented in a way that does not provide an intuitive understanding or the opportunity to quantitatively assess clinically relevant results to our patient.</a:t>
            </a:r>
          </a:p>
          <a:p>
            <a:pPr>
              <a:buNone/>
            </a:pPr>
            <a:endParaRPr lang="en-US" sz="2800" dirty="0" smtClean="0">
              <a:latin typeface="Calibri" pitchFamily="34" charset="0"/>
              <a:cs typeface="Calibri" pitchFamily="34" charset="0"/>
            </a:endParaRPr>
          </a:p>
          <a:p>
            <a:r>
              <a:rPr lang="en-US" sz="2800" b="1" dirty="0" smtClean="0">
                <a:solidFill>
                  <a:srgbClr val="008CA8"/>
                </a:solidFill>
                <a:latin typeface="Calibri" pitchFamily="34" charset="0"/>
                <a:cs typeface="Calibri" pitchFamily="34" charset="0"/>
              </a:rPr>
              <a:t>Answer:</a:t>
            </a:r>
            <a:r>
              <a:rPr lang="en-US" sz="2800" dirty="0" smtClean="0">
                <a:latin typeface="Calibri" pitchFamily="34" charset="0"/>
                <a:cs typeface="Calibri" pitchFamily="34" charset="0"/>
              </a:rPr>
              <a:t> Statistical indicators for the assessment of different study designs. </a:t>
            </a:r>
            <a:endParaRPr lang="en-US" sz="2800" b="1" dirty="0">
              <a:solidFill>
                <a:srgbClr val="008CA8"/>
              </a:solidFill>
              <a:latin typeface="Calibri" pitchFamily="34" charset="0"/>
              <a:cs typeface="Calibri" pitchFamily="34" charset="0"/>
            </a:endParaRPr>
          </a:p>
        </p:txBody>
      </p:sp>
      <p:sp>
        <p:nvSpPr>
          <p:cNvPr id="3" name="Title 2"/>
          <p:cNvSpPr>
            <a:spLocks noGrp="1"/>
          </p:cNvSpPr>
          <p:nvPr>
            <p:ph type="title"/>
          </p:nvPr>
        </p:nvSpPr>
        <p:spPr>
          <a:xfrm>
            <a:off x="457200" y="571480"/>
            <a:ext cx="8229600" cy="1143000"/>
          </a:xfrm>
        </p:spPr>
        <p:txBody>
          <a:bodyPr>
            <a:normAutofit fontScale="90000"/>
          </a:bodyPr>
          <a:lstStyle/>
          <a:p>
            <a:r>
              <a:rPr lang="en-US" smtClean="0">
                <a:latin typeface="Calibri" pitchFamily="34" charset="0"/>
                <a:cs typeface="Calibri" pitchFamily="34" charset="0"/>
              </a:rPr>
              <a:t>Clinically relevant evidence </a:t>
            </a:r>
            <a:r>
              <a:rPr lang="en-US" smtClean="0">
                <a:solidFill>
                  <a:srgbClr val="008CA8"/>
                </a:solidFill>
                <a:latin typeface="Calibri" pitchFamily="34" charset="0"/>
                <a:cs typeface="Calibri" pitchFamily="34" charset="0"/>
              </a:rPr>
              <a:t>or </a:t>
            </a:r>
            <a:r>
              <a:rPr lang="en-US" smtClean="0">
                <a:solidFill>
                  <a:schemeClr val="tx1"/>
                </a:solidFill>
                <a:latin typeface="Calibri" pitchFamily="34" charset="0"/>
                <a:cs typeface="Calibri" pitchFamily="34" charset="0"/>
              </a:rPr>
              <a:t>how we assess the importance of outcomes</a:t>
            </a:r>
            <a:r>
              <a:rPr lang="en-US" smtClean="0">
                <a:latin typeface="Calibri" pitchFamily="34" charset="0"/>
                <a:cs typeface="Calibri" pitchFamily="34" charset="0"/>
              </a:rPr>
              <a:t>?</a:t>
            </a:r>
            <a:br>
              <a:rPr lang="en-US" smtClean="0">
                <a:latin typeface="Calibri" pitchFamily="34" charset="0"/>
                <a:cs typeface="Calibri" pitchFamily="34" charset="0"/>
              </a:rPr>
            </a:br>
            <a:r>
              <a:rPr lang="en-US" smtClean="0">
                <a:latin typeface="Calibri" pitchFamily="34" charset="0"/>
                <a:cs typeface="Calibri" pitchFamily="34" charset="0"/>
              </a:rPr>
              <a:t> </a:t>
            </a:r>
            <a:endParaRPr lang="en-US">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smtClean="0">
                <a:latin typeface="Calibri" pitchFamily="34" charset="0"/>
                <a:cs typeface="Calibri" pitchFamily="34" charset="0"/>
              </a:rPr>
              <a:t>1979 – Bernard </a:t>
            </a:r>
            <a:r>
              <a:rPr lang="en-US" sz="3200" dirty="0" err="1" smtClean="0">
                <a:latin typeface="Calibri" pitchFamily="34" charset="0"/>
                <a:cs typeface="Calibri" pitchFamily="34" charset="0"/>
              </a:rPr>
              <a:t>Lown</a:t>
            </a:r>
            <a:r>
              <a:rPr lang="en-US" sz="3200" dirty="0" smtClean="0">
                <a:latin typeface="Calibri" pitchFamily="34" charset="0"/>
                <a:cs typeface="Calibri" pitchFamily="34" charset="0"/>
              </a:rPr>
              <a:t> (inventor of defibrillator) noticed that the most common cause of death in men aged 20-64 was heart attack.</a:t>
            </a:r>
          </a:p>
          <a:p>
            <a:r>
              <a:rPr lang="en-US" sz="3200" dirty="0" smtClean="0">
                <a:latin typeface="Calibri" pitchFamily="34" charset="0"/>
                <a:cs typeface="Calibri" pitchFamily="34" charset="0"/>
              </a:rPr>
              <a:t>During heart attack, arrhythmia develops and is the cause of death.</a:t>
            </a:r>
          </a:p>
          <a:p>
            <a:r>
              <a:rPr lang="en-US" sz="3200" dirty="0" err="1" smtClean="0">
                <a:latin typeface="Calibri" pitchFamily="34" charset="0"/>
                <a:cs typeface="Calibri" pitchFamily="34" charset="0"/>
              </a:rPr>
              <a:t>Lown</a:t>
            </a:r>
            <a:r>
              <a:rPr lang="en-US" sz="3200" dirty="0" smtClean="0">
                <a:latin typeface="Calibri" pitchFamily="34" charset="0"/>
                <a:cs typeface="Calibri" pitchFamily="34" charset="0"/>
              </a:rPr>
              <a:t> suggested that a safe medication for arrhythmia with a lasting effect that protects from ventricular fibrillation would save millions of lives.</a:t>
            </a:r>
            <a:endParaRPr lang="en-US" sz="3200" dirty="0">
              <a:latin typeface="Calibri" pitchFamily="34" charset="0"/>
              <a:cs typeface="Calibri" pitchFamily="34" charset="0"/>
            </a:endParaRPr>
          </a:p>
        </p:txBody>
      </p:sp>
      <p:sp>
        <p:nvSpPr>
          <p:cNvPr id="3" name="Title 2"/>
          <p:cNvSpPr>
            <a:spLocks noGrp="1"/>
          </p:cNvSpPr>
          <p:nvPr>
            <p:ph type="title"/>
          </p:nvPr>
        </p:nvSpPr>
        <p:spPr/>
        <p:txBody>
          <a:bodyPr/>
          <a:lstStyle/>
          <a:p>
            <a:r>
              <a:rPr lang="hr-HR" dirty="0" err="1" smtClean="0">
                <a:effectLst/>
                <a:latin typeface="Calibri" pitchFamily="34" charset="0"/>
                <a:cs typeface="Calibri" pitchFamily="34" charset="0"/>
              </a:rPr>
              <a:t>Example</a:t>
            </a:r>
            <a:r>
              <a:rPr lang="hr-HR" dirty="0" smtClean="0">
                <a:effectLst/>
                <a:latin typeface="Calibri" pitchFamily="34" charset="0"/>
                <a:cs typeface="Calibri" pitchFamily="34" charset="0"/>
              </a:rPr>
              <a:t> – </a:t>
            </a:r>
            <a:r>
              <a:rPr lang="hr-HR" dirty="0" err="1" smtClean="0">
                <a:effectLst/>
                <a:latin typeface="Calibri" pitchFamily="34" charset="0"/>
                <a:cs typeface="Calibri" pitchFamily="34" charset="0"/>
              </a:rPr>
              <a:t>flecainide</a:t>
            </a:r>
            <a:r>
              <a:rPr lang="hr-HR" dirty="0" smtClean="0">
                <a:effectLst/>
                <a:latin typeface="Calibri" pitchFamily="34" charset="0"/>
                <a:cs typeface="Calibri" pitchFamily="34" charset="0"/>
              </a:rPr>
              <a:t> </a:t>
            </a:r>
            <a:endParaRPr lang="hr-HR" dirty="0">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latin typeface="Calibri" pitchFamily="34" charset="0"/>
                <a:cs typeface="Calibri" pitchFamily="34" charset="0"/>
              </a:rPr>
              <a:t>Researchers answered this call and found a </a:t>
            </a:r>
            <a:r>
              <a:rPr lang="en-US" sz="3200" dirty="0" err="1" smtClean="0">
                <a:latin typeface="Calibri" pitchFamily="34" charset="0"/>
                <a:cs typeface="Calibri" pitchFamily="34" charset="0"/>
              </a:rPr>
              <a:t>ch</a:t>
            </a:r>
            <a:r>
              <a:rPr lang="hr-HR" sz="3200" dirty="0" smtClean="0">
                <a:latin typeface="Calibri" pitchFamily="34" charset="0"/>
                <a:cs typeface="Calibri" pitchFamily="34" charset="0"/>
              </a:rPr>
              <a:t>e</a:t>
            </a:r>
            <a:r>
              <a:rPr lang="en-US" sz="3200" dirty="0" err="1" smtClean="0">
                <a:latin typeface="Calibri" pitchFamily="34" charset="0"/>
                <a:cs typeface="Calibri" pitchFamily="34" charset="0"/>
              </a:rPr>
              <a:t>mical</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flecainide</a:t>
            </a:r>
            <a:r>
              <a:rPr lang="en-US" sz="3200" dirty="0" smtClean="0">
                <a:latin typeface="Calibri" pitchFamily="34" charset="0"/>
                <a:cs typeface="Calibri" pitchFamily="34" charset="0"/>
              </a:rPr>
              <a:t> – a derivate of a local anesthetic which suppressed arrhythmia.</a:t>
            </a:r>
          </a:p>
          <a:p>
            <a:pPr>
              <a:buNone/>
            </a:pPr>
            <a:endParaRPr lang="en-US" sz="3200" b="1" i="1" dirty="0" smtClean="0">
              <a:latin typeface="Calibri" pitchFamily="34" charset="0"/>
              <a:cs typeface="Calibri" pitchFamily="34" charset="0"/>
            </a:endParaRPr>
          </a:p>
          <a:p>
            <a:r>
              <a:rPr lang="en-US" sz="3200" b="1" i="1" dirty="0" smtClean="0">
                <a:latin typeface="Calibri" pitchFamily="34" charset="0"/>
                <a:cs typeface="Calibri" pitchFamily="34" charset="0"/>
              </a:rPr>
              <a:t>Patients with a heart attack were randomized in groups with received </a:t>
            </a:r>
            <a:r>
              <a:rPr lang="en-US" sz="3200" b="1" i="1" dirty="0" err="1" smtClean="0">
                <a:latin typeface="Calibri" pitchFamily="34" charset="0"/>
                <a:cs typeface="Calibri" pitchFamily="34" charset="0"/>
              </a:rPr>
              <a:t>flecainide</a:t>
            </a:r>
            <a:r>
              <a:rPr lang="en-US" sz="3200" b="1" i="1" dirty="0" smtClean="0">
                <a:latin typeface="Calibri" pitchFamily="34" charset="0"/>
                <a:cs typeface="Calibri" pitchFamily="34" charset="0"/>
              </a:rPr>
              <a:t> or placebo. </a:t>
            </a:r>
            <a:r>
              <a:rPr lang="en-US" sz="3200" b="1" i="1" dirty="0" err="1" smtClean="0">
                <a:latin typeface="Calibri" pitchFamily="34" charset="0"/>
                <a:cs typeface="Calibri" pitchFamily="34" charset="0"/>
              </a:rPr>
              <a:t>Af</a:t>
            </a:r>
            <a:r>
              <a:rPr lang="hr-HR" sz="3200" b="1" i="1" dirty="0" smtClean="0">
                <a:latin typeface="Calibri" pitchFamily="34" charset="0"/>
                <a:cs typeface="Calibri" pitchFamily="34" charset="0"/>
              </a:rPr>
              <a:t>t</a:t>
            </a:r>
            <a:r>
              <a:rPr lang="en-US" sz="3200" b="1" i="1" dirty="0" err="1" smtClean="0">
                <a:latin typeface="Calibri" pitchFamily="34" charset="0"/>
                <a:cs typeface="Calibri" pitchFamily="34" charset="0"/>
              </a:rPr>
              <a:t>er</a:t>
            </a:r>
            <a:r>
              <a:rPr lang="en-US" sz="3200" b="1" i="1" dirty="0" smtClean="0">
                <a:latin typeface="Calibri" pitchFamily="34" charset="0"/>
                <a:cs typeface="Calibri" pitchFamily="34" charset="0"/>
              </a:rPr>
              <a:t> some time, the </a:t>
            </a:r>
            <a:r>
              <a:rPr lang="en-US" sz="3200" b="1" i="1" dirty="0" err="1" smtClean="0">
                <a:latin typeface="Calibri" pitchFamily="34" charset="0"/>
                <a:cs typeface="Calibri" pitchFamily="34" charset="0"/>
              </a:rPr>
              <a:t>gr</a:t>
            </a:r>
            <a:r>
              <a:rPr lang="hr-HR" sz="3200" b="1" i="1" dirty="0" smtClean="0">
                <a:latin typeface="Calibri" pitchFamily="34" charset="0"/>
                <a:cs typeface="Calibri" pitchFamily="34" charset="0"/>
              </a:rPr>
              <a:t>o</a:t>
            </a:r>
            <a:r>
              <a:rPr lang="en-US" sz="3200" b="1" i="1" dirty="0" smtClean="0">
                <a:latin typeface="Calibri" pitchFamily="34" charset="0"/>
                <a:cs typeface="Calibri" pitchFamily="34" charset="0"/>
              </a:rPr>
              <a:t>ups reversed the treatment.  </a:t>
            </a:r>
          </a:p>
          <a:p>
            <a:endParaRPr lang="en-US" sz="3200" i="1" dirty="0">
              <a:latin typeface="Calibri" pitchFamily="34" charset="0"/>
              <a:cs typeface="Calibri" pitchFamily="34" charset="0"/>
            </a:endParaRPr>
          </a:p>
        </p:txBody>
      </p:sp>
      <p:sp>
        <p:nvSpPr>
          <p:cNvPr id="4" name="TextBox 3"/>
          <p:cNvSpPr txBox="1"/>
          <p:nvPr/>
        </p:nvSpPr>
        <p:spPr>
          <a:xfrm>
            <a:off x="4932040" y="5949280"/>
            <a:ext cx="4055919" cy="369332"/>
          </a:xfrm>
          <a:prstGeom prst="rect">
            <a:avLst/>
          </a:prstGeom>
          <a:noFill/>
        </p:spPr>
        <p:txBody>
          <a:bodyPr wrap="none" rtlCol="0">
            <a:spAutoFit/>
          </a:bodyPr>
          <a:lstStyle/>
          <a:p>
            <a:r>
              <a:rPr lang="en-US" smtClean="0"/>
              <a:t>Which type of study design this is?</a:t>
            </a:r>
            <a:endParaRPr lang="en-US"/>
          </a:p>
        </p:txBody>
      </p:sp>
      <p:sp>
        <p:nvSpPr>
          <p:cNvPr id="6" name="Title 2"/>
          <p:cNvSpPr>
            <a:spLocks noGrp="1"/>
          </p:cNvSpPr>
          <p:nvPr>
            <p:ph type="title"/>
          </p:nvPr>
        </p:nvSpPr>
        <p:spPr>
          <a:xfrm>
            <a:off x="457200" y="274638"/>
            <a:ext cx="8229600" cy="1143000"/>
          </a:xfrm>
        </p:spPr>
        <p:txBody>
          <a:bodyPr/>
          <a:lstStyle/>
          <a:p>
            <a:r>
              <a:rPr lang="hr-HR" dirty="0" err="1" smtClean="0">
                <a:effectLst/>
                <a:latin typeface="Calibri" pitchFamily="34" charset="0"/>
                <a:cs typeface="Calibri" pitchFamily="34" charset="0"/>
              </a:rPr>
              <a:t>Example</a:t>
            </a:r>
            <a:r>
              <a:rPr lang="hr-HR" dirty="0" smtClean="0">
                <a:effectLst/>
                <a:latin typeface="Calibri" pitchFamily="34" charset="0"/>
                <a:cs typeface="Calibri" pitchFamily="34" charset="0"/>
              </a:rPr>
              <a:t> – </a:t>
            </a:r>
            <a:r>
              <a:rPr lang="hr-HR" dirty="0" err="1" smtClean="0">
                <a:effectLst/>
                <a:latin typeface="Calibri" pitchFamily="34" charset="0"/>
                <a:cs typeface="Calibri" pitchFamily="34" charset="0"/>
              </a:rPr>
              <a:t>flecainide</a:t>
            </a:r>
            <a:r>
              <a:rPr lang="hr-HR" dirty="0" smtClean="0">
                <a:effectLst/>
                <a:latin typeface="Calibri" pitchFamily="34" charset="0"/>
                <a:cs typeface="Calibri" pitchFamily="34" charset="0"/>
              </a:rPr>
              <a:t> </a:t>
            </a:r>
            <a:endParaRPr lang="hr-HR" dirty="0">
              <a:effectLst/>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579519"/>
          </a:xfrm>
        </p:spPr>
        <p:txBody>
          <a:bodyPr>
            <a:normAutofit/>
          </a:bodyPr>
          <a:lstStyle/>
          <a:p>
            <a:r>
              <a:rPr lang="hr-HR" b="1" i="1" dirty="0" err="1" smtClean="0">
                <a:latin typeface="Calibri" pitchFamily="34" charset="0"/>
                <a:cs typeface="Calibri" pitchFamily="34" charset="0"/>
              </a:rPr>
              <a:t>Results</a:t>
            </a:r>
            <a:endParaRPr lang="hr-HR" b="1" i="1" dirty="0" smtClean="0">
              <a:latin typeface="Calibri" pitchFamily="34" charset="0"/>
              <a:cs typeface="Calibri" pitchFamily="34" charset="0"/>
            </a:endParaRPr>
          </a:p>
          <a:p>
            <a:pPr>
              <a:buNone/>
            </a:pPr>
            <a:endParaRPr lang="hr-HR" b="1" i="1" dirty="0" smtClean="0">
              <a:latin typeface="Calibri" pitchFamily="34" charset="0"/>
              <a:cs typeface="Calibri" pitchFamily="34" charset="0"/>
            </a:endParaRPr>
          </a:p>
          <a:p>
            <a:endParaRPr lang="hr-HR" i="1" dirty="0">
              <a:latin typeface="Calibri" pitchFamily="34" charset="0"/>
              <a:cs typeface="Calibri"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843808" y="1268760"/>
            <a:ext cx="5314799" cy="3349749"/>
          </a:xfrm>
          <a:prstGeom prst="rect">
            <a:avLst/>
          </a:prstGeom>
          <a:noFill/>
          <a:ln w="9525">
            <a:noFill/>
            <a:miter lim="800000"/>
            <a:headEnd/>
            <a:tailEnd/>
          </a:ln>
        </p:spPr>
      </p:pic>
      <p:cxnSp>
        <p:nvCxnSpPr>
          <p:cNvPr id="8" name="Straight Arrow Connector 7"/>
          <p:cNvCxnSpPr/>
          <p:nvPr/>
        </p:nvCxnSpPr>
        <p:spPr>
          <a:xfrm rot="10800000" flipV="1">
            <a:off x="6660232" y="2204864"/>
            <a:ext cx="1368152"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80312" y="1844824"/>
            <a:ext cx="1189749" cy="369332"/>
          </a:xfrm>
          <a:prstGeom prst="rect">
            <a:avLst/>
          </a:prstGeom>
          <a:noFill/>
        </p:spPr>
        <p:txBody>
          <a:bodyPr wrap="none" rtlCol="0">
            <a:spAutoFit/>
          </a:bodyPr>
          <a:lstStyle/>
          <a:p>
            <a:r>
              <a:rPr lang="hr-HR" dirty="0" smtClean="0"/>
              <a:t>1 </a:t>
            </a:r>
            <a:r>
              <a:rPr lang="hr-HR" dirty="0" err="1" smtClean="0"/>
              <a:t>patient</a:t>
            </a:r>
            <a:endParaRPr lang="hr-HR" dirty="0"/>
          </a:p>
        </p:txBody>
      </p:sp>
      <p:sp>
        <p:nvSpPr>
          <p:cNvPr id="7" name="Content Placeholder 1"/>
          <p:cNvSpPr txBox="1">
            <a:spLocks/>
          </p:cNvSpPr>
          <p:nvPr/>
        </p:nvSpPr>
        <p:spPr>
          <a:xfrm>
            <a:off x="1691680" y="5013176"/>
            <a:ext cx="7056784" cy="1587631"/>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800" b="0" i="0" u="none" strike="noStrike" kern="1200" cap="none" spc="0" normalizeH="0" baseline="0" noProof="0" smtClean="0">
                <a:ln>
                  <a:noFill/>
                </a:ln>
                <a:solidFill>
                  <a:schemeClr val="tx1"/>
                </a:solidFill>
                <a:effectLst/>
                <a:uLnTx/>
                <a:uFillTx/>
                <a:latin typeface="Calibri" pitchFamily="34" charset="0"/>
                <a:cs typeface="Calibri" pitchFamily="34" charset="0"/>
              </a:rPr>
              <a:t>Paper published</a:t>
            </a:r>
            <a:r>
              <a:rPr kumimoji="0" lang="en-US" sz="2800" b="0" i="0" u="none" strike="noStrike" kern="1200" cap="none" spc="0" normalizeH="0" noProof="0" smtClean="0">
                <a:ln>
                  <a:noFill/>
                </a:ln>
                <a:solidFill>
                  <a:schemeClr val="tx1"/>
                </a:solidFill>
                <a:effectLst/>
                <a:uLnTx/>
                <a:uFillTx/>
                <a:latin typeface="Calibri" pitchFamily="34" charset="0"/>
                <a:cs typeface="Calibri" pitchFamily="34" charset="0"/>
              </a:rPr>
              <a:t> in </a:t>
            </a:r>
            <a:r>
              <a:rPr kumimoji="0" lang="en-US" sz="2800" b="0" i="1" u="none" strike="noStrike" kern="1200" cap="none" spc="0" normalizeH="0" baseline="0" noProof="0" smtClean="0">
                <a:ln>
                  <a:noFill/>
                </a:ln>
                <a:solidFill>
                  <a:schemeClr val="tx1"/>
                </a:solidFill>
                <a:effectLst/>
                <a:uLnTx/>
                <a:uFillTx/>
                <a:latin typeface="Calibri" pitchFamily="34" charset="0"/>
                <a:cs typeface="Calibri" pitchFamily="34" charset="0"/>
              </a:rPr>
              <a:t>New England Journal of Medicine (</a:t>
            </a:r>
            <a:r>
              <a:rPr kumimoji="0" lang="en-US" sz="2800" b="1" i="1" u="none" strike="noStrike" kern="1200" cap="none" spc="0" normalizeH="0" baseline="0" noProof="0" smtClean="0">
                <a:ln>
                  <a:noFill/>
                </a:ln>
                <a:solidFill>
                  <a:schemeClr val="tx1"/>
                </a:solidFill>
                <a:effectLst/>
                <a:uLnTx/>
                <a:uFillTx/>
                <a:latin typeface="Calibri" pitchFamily="34" charset="0"/>
                <a:cs typeface="Calibri" pitchFamily="34" charset="0"/>
              </a:rPr>
              <a:t>IF </a:t>
            </a:r>
            <a:r>
              <a:rPr lang="en-US" sz="2800" b="1" i="1" smtClean="0">
                <a:latin typeface="Calibri" pitchFamily="34" charset="0"/>
                <a:cs typeface="Calibri" pitchFamily="34" charset="0"/>
              </a:rPr>
              <a:t>48</a:t>
            </a:r>
            <a:r>
              <a:rPr kumimoji="0" lang="en-US" sz="2800" b="1" i="1" u="none" strike="noStrike" kern="1200" cap="none" spc="0" normalizeH="0" baseline="0" noProof="0" smtClean="0">
                <a:ln>
                  <a:noFill/>
                </a:ln>
                <a:solidFill>
                  <a:schemeClr val="tx1"/>
                </a:solidFill>
                <a:effectLst/>
                <a:uLnTx/>
                <a:uFillTx/>
                <a:latin typeface="Calibri" pitchFamily="34" charset="0"/>
                <a:cs typeface="Calibri" pitchFamily="34" charset="0"/>
              </a:rPr>
              <a:t>.49</a:t>
            </a:r>
            <a:r>
              <a:rPr kumimoji="0" lang="en-US" sz="2800" i="1" u="none" strike="noStrike" kern="1200" cap="none" spc="0" normalizeH="0" baseline="0" noProof="0" smtClean="0">
                <a:ln>
                  <a:noFill/>
                </a:ln>
                <a:solidFill>
                  <a:schemeClr val="tx1"/>
                </a:solidFill>
                <a:effectLst/>
                <a:uLnTx/>
                <a:uFillTx/>
                <a:latin typeface="Calibri" pitchFamily="34" charset="0"/>
                <a:cs typeface="Calibri" pitchFamily="34" charset="0"/>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800" b="0" i="0" u="none" strike="noStrike" kern="1200" cap="none" spc="0" normalizeH="0" baseline="0" noProof="0" smtClean="0">
                <a:ln>
                  <a:noFill/>
                </a:ln>
                <a:solidFill>
                  <a:schemeClr val="tx1"/>
                </a:solidFill>
                <a:effectLst/>
                <a:uLnTx/>
                <a:uFillTx/>
                <a:latin typeface="Calibri" pitchFamily="34" charset="0"/>
                <a:cs typeface="Calibri" pitchFamily="34" charset="0"/>
              </a:rPr>
              <a:t>Approved for use in the USA</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800" b="1" i="1" u="none" strike="noStrike" kern="1200" cap="none" spc="0" normalizeH="0" baseline="0" noProof="0" smtClean="0">
              <a:ln>
                <a:noFill/>
              </a:ln>
              <a:solidFill>
                <a:schemeClr val="tx1"/>
              </a:solidFill>
              <a:effectLst/>
              <a:uLnTx/>
              <a:uFillTx/>
              <a:latin typeface="Calibri" pitchFamily="34" charset="0"/>
              <a:cs typeface="Calibri"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800" b="1" i="1" u="none" strike="noStrike" kern="1200" cap="none" spc="0" normalizeH="0" baseline="0" noProof="0" smtClean="0">
              <a:ln>
                <a:noFill/>
              </a:ln>
              <a:solidFill>
                <a:schemeClr val="tx1"/>
              </a:solidFill>
              <a:effectLst/>
              <a:uLnTx/>
              <a:uFillTx/>
              <a:latin typeface="Calibri" pitchFamily="34" charset="0"/>
              <a:cs typeface="Calibri"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800" b="0" i="1" u="none" strike="noStrike" kern="1200" cap="none" spc="0" normalizeH="0" baseline="0" noProof="0" dirty="0">
              <a:ln>
                <a:noFill/>
              </a:ln>
              <a:solidFill>
                <a:schemeClr val="tx1"/>
              </a:solidFill>
              <a:effectLst/>
              <a:uLnTx/>
              <a:uFillTx/>
              <a:latin typeface="Calibri" pitchFamily="34" charset="0"/>
              <a:cs typeface="Calibri" pitchFamily="34" charset="0"/>
            </a:endParaRPr>
          </a:p>
        </p:txBody>
      </p:sp>
      <p:sp>
        <p:nvSpPr>
          <p:cNvPr id="11" name="Title 2"/>
          <p:cNvSpPr>
            <a:spLocks noGrp="1"/>
          </p:cNvSpPr>
          <p:nvPr>
            <p:ph type="title"/>
          </p:nvPr>
        </p:nvSpPr>
        <p:spPr>
          <a:xfrm>
            <a:off x="457200" y="274638"/>
            <a:ext cx="8229600" cy="1143000"/>
          </a:xfrm>
        </p:spPr>
        <p:txBody>
          <a:bodyPr/>
          <a:lstStyle/>
          <a:p>
            <a:r>
              <a:rPr lang="hr-HR" dirty="0" err="1" smtClean="0">
                <a:effectLst/>
                <a:latin typeface="Calibri" pitchFamily="34" charset="0"/>
                <a:cs typeface="Calibri" pitchFamily="34" charset="0"/>
              </a:rPr>
              <a:t>Example</a:t>
            </a:r>
            <a:r>
              <a:rPr lang="hr-HR" dirty="0" smtClean="0">
                <a:effectLst/>
                <a:latin typeface="Calibri" pitchFamily="34" charset="0"/>
                <a:cs typeface="Calibri" pitchFamily="34" charset="0"/>
              </a:rPr>
              <a:t> – </a:t>
            </a:r>
            <a:r>
              <a:rPr lang="hr-HR" dirty="0" err="1" smtClean="0">
                <a:effectLst/>
                <a:latin typeface="Calibri" pitchFamily="34" charset="0"/>
                <a:cs typeface="Calibri" pitchFamily="34" charset="0"/>
              </a:rPr>
              <a:t>flecainide</a:t>
            </a:r>
            <a:r>
              <a:rPr lang="hr-HR" dirty="0" smtClean="0">
                <a:effectLst/>
                <a:latin typeface="Calibri" pitchFamily="34" charset="0"/>
                <a:cs typeface="Calibri" pitchFamily="34" charset="0"/>
              </a:rPr>
              <a:t> </a:t>
            </a:r>
            <a:endParaRPr lang="hr-HR" dirty="0">
              <a:effectLst/>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3929600"/>
            <a:ext cx="8229600" cy="1443616"/>
          </a:xfrm>
        </p:spPr>
        <p:txBody>
          <a:bodyPr>
            <a:noAutofit/>
          </a:bodyPr>
          <a:lstStyle/>
          <a:p>
            <a:r>
              <a:rPr lang="en-US" sz="3200" dirty="0" smtClean="0">
                <a:latin typeface="Calibri" pitchFamily="34" charset="0"/>
                <a:cs typeface="Calibri" pitchFamily="34" charset="0"/>
              </a:rPr>
              <a:t>Would you as a clinician give this medication to a 30-year-old man who survived 2 heart attacks?</a:t>
            </a:r>
          </a:p>
        </p:txBody>
      </p:sp>
      <p:sp>
        <p:nvSpPr>
          <p:cNvPr id="4" name="Content Placeholder 1"/>
          <p:cNvSpPr txBox="1">
            <a:spLocks/>
          </p:cNvSpPr>
          <p:nvPr/>
        </p:nvSpPr>
        <p:spPr>
          <a:xfrm>
            <a:off x="251520" y="1265304"/>
            <a:ext cx="8229600" cy="432048"/>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3200" dirty="0" smtClean="0">
                <a:latin typeface="Calibri" pitchFamily="34" charset="0"/>
                <a:cs typeface="Calibri" pitchFamily="34" charset="0"/>
              </a:rPr>
              <a:t>Rationale:</a:t>
            </a:r>
          </a:p>
        </p:txBody>
      </p:sp>
      <p:sp>
        <p:nvSpPr>
          <p:cNvPr id="7" name="Content Placeholder 1"/>
          <p:cNvSpPr txBox="1">
            <a:spLocks/>
          </p:cNvSpPr>
          <p:nvPr/>
        </p:nvSpPr>
        <p:spPr>
          <a:xfrm>
            <a:off x="0" y="1772816"/>
            <a:ext cx="8244408" cy="576064"/>
          </a:xfrm>
          <a:prstGeom prst="rect">
            <a:avLst/>
          </a:prstGeom>
        </p:spPr>
        <p:txBody>
          <a:bodyPr vert="horz">
            <a:normAutofit lnSpcReduction="10000"/>
          </a:bodyPr>
          <a:lstStyle/>
          <a:p>
            <a:pPr marL="822960" lvl="1" indent="-256032">
              <a:spcBef>
                <a:spcPts val="400"/>
              </a:spcBef>
              <a:buClr>
                <a:schemeClr val="accent1"/>
              </a:buClr>
              <a:buSzPct val="68000"/>
              <a:buFont typeface="Wingdings" pitchFamily="2" charset="2"/>
              <a:buChar char="Ø"/>
            </a:pPr>
            <a:r>
              <a:rPr lang="en-US" sz="3200" dirty="0" err="1" smtClean="0">
                <a:latin typeface="Calibri" pitchFamily="34" charset="0"/>
                <a:cs typeface="Calibri" pitchFamily="34" charset="0"/>
              </a:rPr>
              <a:t>Flecainide</a:t>
            </a:r>
            <a:r>
              <a:rPr lang="en-US" sz="3200" dirty="0" smtClean="0">
                <a:latin typeface="Calibri" pitchFamily="34" charset="0"/>
                <a:cs typeface="Calibri" pitchFamily="34" charset="0"/>
              </a:rPr>
              <a:t> decreases arrhythmia rate </a:t>
            </a:r>
          </a:p>
          <a:p>
            <a:pPr marL="822960" lvl="1" indent="-256032">
              <a:spcBef>
                <a:spcPts val="400"/>
              </a:spcBef>
              <a:buClr>
                <a:schemeClr val="accent1"/>
              </a:buClr>
              <a:buSzPct val="68000"/>
            </a:pPr>
            <a:endParaRPr kumimoji="0" lang="en-US" sz="3200" b="0" i="0" u="none" strike="noStrike" kern="1200" cap="none" spc="0" normalizeH="0" baseline="0" dirty="0" smtClean="0">
              <a:ln>
                <a:noFill/>
              </a:ln>
              <a:solidFill>
                <a:schemeClr val="tx1"/>
              </a:solidFill>
              <a:effectLst/>
              <a:uLnTx/>
              <a:uFillTx/>
              <a:latin typeface="Calibri" pitchFamily="34" charset="0"/>
              <a:cs typeface="Calibri" pitchFamily="34" charset="0"/>
            </a:endParaRPr>
          </a:p>
        </p:txBody>
      </p:sp>
      <p:sp>
        <p:nvSpPr>
          <p:cNvPr id="8" name="Content Placeholder 1"/>
          <p:cNvSpPr txBox="1">
            <a:spLocks/>
          </p:cNvSpPr>
          <p:nvPr/>
        </p:nvSpPr>
        <p:spPr>
          <a:xfrm>
            <a:off x="0" y="2345424"/>
            <a:ext cx="9361040" cy="432048"/>
          </a:xfrm>
          <a:prstGeom prst="rect">
            <a:avLst/>
          </a:prstGeom>
        </p:spPr>
        <p:txBody>
          <a:bodyPr vert="horz">
            <a:noAutofit/>
          </a:bodyPr>
          <a:lstStyle/>
          <a:p>
            <a:pPr marL="822960" lvl="1" indent="-256032">
              <a:lnSpc>
                <a:spcPct val="80000"/>
              </a:lnSpc>
              <a:spcBef>
                <a:spcPts val="400"/>
              </a:spcBef>
              <a:buClr>
                <a:schemeClr val="accent1"/>
              </a:buClr>
              <a:buSzPct val="68000"/>
              <a:buFont typeface="Wingdings" pitchFamily="2" charset="2"/>
              <a:buChar char="Ø"/>
            </a:pPr>
            <a:r>
              <a:rPr lang="en-US" sz="3200" dirty="0" smtClean="0">
                <a:latin typeface="Calibri" pitchFamily="34" charset="0"/>
                <a:cs typeface="Calibri" pitchFamily="34" charset="0"/>
              </a:rPr>
              <a:t>Arrhythmia causes heart </a:t>
            </a:r>
            <a:r>
              <a:rPr lang="en-US" sz="3200" dirty="0" err="1" smtClean="0">
                <a:latin typeface="Calibri" pitchFamily="34" charset="0"/>
                <a:cs typeface="Calibri" pitchFamily="34" charset="0"/>
              </a:rPr>
              <a:t>attac</a:t>
            </a:r>
            <a:r>
              <a:rPr lang="hr-HR" sz="3200" dirty="0" smtClean="0">
                <a:latin typeface="Calibri" pitchFamily="34" charset="0"/>
                <a:cs typeface="Calibri" pitchFamily="34" charset="0"/>
              </a:rPr>
              <a:t>k</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mech</a:t>
            </a:r>
            <a:r>
              <a:rPr lang="hr-HR" sz="3200" dirty="0" smtClean="0">
                <a:latin typeface="Calibri" pitchFamily="34" charset="0"/>
                <a:cs typeface="Calibri" pitchFamily="34" charset="0"/>
              </a:rPr>
              <a:t>a</a:t>
            </a:r>
            <a:r>
              <a:rPr lang="en-US" sz="3200" dirty="0" err="1" smtClean="0">
                <a:latin typeface="Calibri" pitchFamily="34" charset="0"/>
                <a:cs typeface="Calibri" pitchFamily="34" charset="0"/>
              </a:rPr>
              <a:t>nism</a:t>
            </a:r>
            <a:r>
              <a:rPr lang="en-US" sz="3200" dirty="0" smtClean="0">
                <a:latin typeface="Calibri" pitchFamily="34" charset="0"/>
                <a:cs typeface="Calibri" pitchFamily="34" charset="0"/>
              </a:rPr>
              <a:t>) </a:t>
            </a:r>
          </a:p>
          <a:p>
            <a:pPr marL="822960" lvl="1" indent="-256032">
              <a:lnSpc>
                <a:spcPct val="90000"/>
              </a:lnSpc>
              <a:spcBef>
                <a:spcPts val="400"/>
              </a:spcBef>
              <a:buClr>
                <a:schemeClr val="accent1"/>
              </a:buClr>
              <a:buSzPct val="68000"/>
              <a:buFont typeface="Wingdings" pitchFamily="2" charset="2"/>
              <a:buChar char="Ø"/>
            </a:pPr>
            <a:endParaRPr lang="en-US" sz="3200" dirty="0" smtClean="0">
              <a:latin typeface="Calibri" pitchFamily="34" charset="0"/>
              <a:cs typeface="Calibri" pitchFamily="34" charset="0"/>
            </a:endParaRPr>
          </a:p>
        </p:txBody>
      </p:sp>
      <p:sp>
        <p:nvSpPr>
          <p:cNvPr id="9" name="Content Placeholder 1"/>
          <p:cNvSpPr txBox="1">
            <a:spLocks/>
          </p:cNvSpPr>
          <p:nvPr/>
        </p:nvSpPr>
        <p:spPr>
          <a:xfrm>
            <a:off x="0" y="2849480"/>
            <a:ext cx="7920880" cy="792088"/>
          </a:xfrm>
          <a:prstGeom prst="rect">
            <a:avLst/>
          </a:prstGeom>
        </p:spPr>
        <p:txBody>
          <a:bodyPr vert="horz">
            <a:noAutofit/>
          </a:bodyPr>
          <a:lstStyle/>
          <a:p>
            <a:pPr marL="822960" lvl="1" indent="-256032">
              <a:lnSpc>
                <a:spcPct val="80000"/>
              </a:lnSpc>
              <a:spcBef>
                <a:spcPts val="400"/>
              </a:spcBef>
              <a:buClr>
                <a:schemeClr val="accent1"/>
              </a:buClr>
              <a:buSzPct val="68000"/>
              <a:buFont typeface="Wingdings" pitchFamily="2" charset="2"/>
              <a:buChar char="Ø"/>
              <a:defRPr/>
            </a:pPr>
            <a:r>
              <a:rPr lang="en-US" sz="3200" dirty="0" smtClean="0">
                <a:latin typeface="Calibri" pitchFamily="34" charset="0"/>
                <a:cs typeface="Calibri" pitchFamily="34" charset="0"/>
              </a:rPr>
              <a:t>Patients who had heart attack should be given </a:t>
            </a:r>
            <a:r>
              <a:rPr lang="en-US" sz="3200" dirty="0" err="1" smtClean="0">
                <a:latin typeface="Calibri" pitchFamily="34" charset="0"/>
                <a:cs typeface="Calibri" pitchFamily="34" charset="0"/>
              </a:rPr>
              <a:t>flecainide</a:t>
            </a:r>
            <a:endParaRPr lang="en-US" sz="3200" dirty="0" smtClean="0">
              <a:latin typeface="Calibri" pitchFamily="34" charset="0"/>
              <a:cs typeface="Calibri" pitchFamily="34" charset="0"/>
            </a:endParaRPr>
          </a:p>
          <a:p>
            <a:pPr marL="822960" lvl="1" indent="-256032">
              <a:spcBef>
                <a:spcPts val="400"/>
              </a:spcBef>
              <a:buClr>
                <a:schemeClr val="accent1"/>
              </a:buClr>
              <a:buSzPct val="68000"/>
            </a:pPr>
            <a:endParaRPr lang="en-US" sz="3200" dirty="0" smtClean="0">
              <a:latin typeface="Calibri" pitchFamily="34" charset="0"/>
              <a:cs typeface="Calibri" pitchFamily="34" charset="0"/>
            </a:endParaRPr>
          </a:p>
        </p:txBody>
      </p:sp>
      <p:cxnSp>
        <p:nvCxnSpPr>
          <p:cNvPr id="11" name="Straight Arrow Connector 10"/>
          <p:cNvCxnSpPr/>
          <p:nvPr/>
        </p:nvCxnSpPr>
        <p:spPr>
          <a:xfrm>
            <a:off x="6996902" y="2060848"/>
            <a:ext cx="504056" cy="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8244408" y="2564904"/>
            <a:ext cx="504056" cy="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803656"/>
          </a:xfrm>
        </p:spPr>
        <p:txBody>
          <a:bodyPr>
            <a:normAutofit/>
          </a:bodyPr>
          <a:lstStyle/>
          <a:p>
            <a:r>
              <a:rPr lang="en-US" sz="2800" dirty="0" smtClean="0">
                <a:latin typeface="Calibri" pitchFamily="34" charset="0"/>
                <a:cs typeface="Calibri" pitchFamily="34" charset="0"/>
              </a:rPr>
              <a:t>Very soon after the first study, other researchers collected </a:t>
            </a:r>
            <a:r>
              <a:rPr lang="en-US" sz="2800" dirty="0" err="1" smtClean="0">
                <a:latin typeface="Calibri" pitchFamily="34" charset="0"/>
                <a:cs typeface="Calibri" pitchFamily="34" charset="0"/>
              </a:rPr>
              <a:t>da</a:t>
            </a:r>
            <a:r>
              <a:rPr lang="hr-HR" sz="2800" dirty="0" smtClean="0">
                <a:latin typeface="Calibri" pitchFamily="34" charset="0"/>
                <a:cs typeface="Calibri" pitchFamily="34" charset="0"/>
              </a:rPr>
              <a:t>t</a:t>
            </a:r>
            <a:r>
              <a:rPr lang="en-US" sz="2800" dirty="0" smtClean="0">
                <a:latin typeface="Calibri" pitchFamily="34" charset="0"/>
                <a:cs typeface="Calibri" pitchFamily="34" charset="0"/>
              </a:rPr>
              <a:t>a on the survival of patients instead of the rate of </a:t>
            </a:r>
            <a:r>
              <a:rPr lang="en-US" sz="2800" dirty="0" err="1" smtClean="0">
                <a:latin typeface="Calibri" pitchFamily="34" charset="0"/>
                <a:cs typeface="Calibri" pitchFamily="34" charset="0"/>
              </a:rPr>
              <a:t>paraventricular</a:t>
            </a:r>
            <a:r>
              <a:rPr lang="en-US" sz="2800" dirty="0" smtClean="0">
                <a:latin typeface="Calibri" pitchFamily="34" charset="0"/>
                <a:cs typeface="Calibri" pitchFamily="34" charset="0"/>
              </a:rPr>
              <a:t> contractions.</a:t>
            </a:r>
            <a:endParaRPr lang="en-US" sz="2800" dirty="0">
              <a:latin typeface="Calibri" pitchFamily="34" charset="0"/>
              <a:cs typeface="Calibri" pitchFamily="34" charset="0"/>
            </a:endParaRPr>
          </a:p>
        </p:txBody>
      </p:sp>
      <p:pic>
        <p:nvPicPr>
          <p:cNvPr id="2050" name="Picture 2"/>
          <p:cNvPicPr>
            <a:picLocks noChangeAspect="1" noChangeArrowheads="1"/>
          </p:cNvPicPr>
          <p:nvPr/>
        </p:nvPicPr>
        <p:blipFill>
          <a:blip r:embed="rId3" cstate="print"/>
          <a:srcRect/>
          <a:stretch>
            <a:fillRect/>
          </a:stretch>
        </p:blipFill>
        <p:spPr bwMode="auto">
          <a:xfrm>
            <a:off x="1259632" y="3429000"/>
            <a:ext cx="4248472" cy="3072482"/>
          </a:xfrm>
          <a:prstGeom prst="rect">
            <a:avLst/>
          </a:prstGeom>
          <a:noFill/>
          <a:ln w="9525">
            <a:noFill/>
            <a:miter lim="800000"/>
            <a:headEnd/>
            <a:tailEnd/>
          </a:ln>
        </p:spPr>
      </p:pic>
      <p:sp>
        <p:nvSpPr>
          <p:cNvPr id="6" name="TextBox 5"/>
          <p:cNvSpPr txBox="1"/>
          <p:nvPr/>
        </p:nvSpPr>
        <p:spPr>
          <a:xfrm>
            <a:off x="5508104" y="4365104"/>
            <a:ext cx="3024336" cy="1569660"/>
          </a:xfrm>
          <a:prstGeom prst="rect">
            <a:avLst/>
          </a:prstGeom>
          <a:noFill/>
        </p:spPr>
        <p:txBody>
          <a:bodyPr wrap="square" rtlCol="0">
            <a:spAutoFit/>
          </a:bodyPr>
          <a:lstStyle/>
          <a:p>
            <a:r>
              <a:rPr lang="en-US" sz="2400" b="1" dirty="0" smtClean="0">
                <a:solidFill>
                  <a:srgbClr val="008CA8"/>
                </a:solidFill>
                <a:latin typeface="Calibri" pitchFamily="34" charset="0"/>
                <a:cs typeface="Calibri" pitchFamily="34" charset="0"/>
              </a:rPr>
              <a:t>Survival </a:t>
            </a:r>
            <a:r>
              <a:rPr lang="en-US" sz="2400" dirty="0" smtClean="0">
                <a:latin typeface="Calibri" pitchFamily="34" charset="0"/>
                <a:cs typeface="Calibri" pitchFamily="34" charset="0"/>
              </a:rPr>
              <a:t>of patients with </a:t>
            </a:r>
            <a:r>
              <a:rPr lang="en-US" sz="2400" dirty="0" err="1" smtClean="0">
                <a:latin typeface="Calibri" pitchFamily="34" charset="0"/>
                <a:cs typeface="Calibri" pitchFamily="34" charset="0"/>
              </a:rPr>
              <a:t>flecaininde</a:t>
            </a:r>
            <a:r>
              <a:rPr lang="en-US" sz="2400" dirty="0" smtClean="0">
                <a:latin typeface="Calibri" pitchFamily="34" charset="0"/>
                <a:cs typeface="Calibri" pitchFamily="34" charset="0"/>
              </a:rPr>
              <a:t> after 1 year was </a:t>
            </a:r>
            <a:r>
              <a:rPr lang="en-US" sz="2400" b="1" dirty="0" smtClean="0">
                <a:solidFill>
                  <a:srgbClr val="008CA8"/>
                </a:solidFill>
                <a:latin typeface="Calibri" pitchFamily="34" charset="0"/>
                <a:cs typeface="Calibri" pitchFamily="34" charset="0"/>
              </a:rPr>
              <a:t>2 x smaller </a:t>
            </a:r>
            <a:r>
              <a:rPr lang="en-US" sz="2400" dirty="0" smtClean="0">
                <a:latin typeface="Calibri" pitchFamily="34" charset="0"/>
                <a:cs typeface="Calibri" pitchFamily="34" charset="0"/>
              </a:rPr>
              <a:t>from the controls!</a:t>
            </a:r>
            <a:endParaRPr lang="en-US" sz="2400" dirty="0">
              <a:latin typeface="Calibri" pitchFamily="34" charset="0"/>
              <a:cs typeface="Calibri" pitchFamily="34" charset="0"/>
            </a:endParaRPr>
          </a:p>
        </p:txBody>
      </p:sp>
      <p:sp>
        <p:nvSpPr>
          <p:cNvPr id="7" name="Title 2"/>
          <p:cNvSpPr>
            <a:spLocks noGrp="1"/>
          </p:cNvSpPr>
          <p:nvPr>
            <p:ph type="title"/>
          </p:nvPr>
        </p:nvSpPr>
        <p:spPr>
          <a:xfrm>
            <a:off x="457200" y="274638"/>
            <a:ext cx="8229600" cy="1143000"/>
          </a:xfrm>
        </p:spPr>
        <p:txBody>
          <a:bodyPr/>
          <a:lstStyle/>
          <a:p>
            <a:r>
              <a:rPr lang="hr-HR" dirty="0" err="1" smtClean="0">
                <a:effectLst/>
                <a:latin typeface="Calibri" pitchFamily="34" charset="0"/>
                <a:cs typeface="Calibri" pitchFamily="34" charset="0"/>
              </a:rPr>
              <a:t>Example</a:t>
            </a:r>
            <a:r>
              <a:rPr lang="hr-HR" dirty="0" smtClean="0">
                <a:effectLst/>
                <a:latin typeface="Calibri" pitchFamily="34" charset="0"/>
                <a:cs typeface="Calibri" pitchFamily="34" charset="0"/>
              </a:rPr>
              <a:t> – </a:t>
            </a:r>
            <a:r>
              <a:rPr lang="hr-HR" dirty="0" err="1" smtClean="0">
                <a:effectLst/>
                <a:latin typeface="Calibri" pitchFamily="34" charset="0"/>
                <a:cs typeface="Calibri" pitchFamily="34" charset="0"/>
              </a:rPr>
              <a:t>flecainide</a:t>
            </a:r>
            <a:r>
              <a:rPr lang="hr-HR" dirty="0" smtClean="0">
                <a:effectLst/>
                <a:latin typeface="Calibri" pitchFamily="34" charset="0"/>
                <a:cs typeface="Calibri" pitchFamily="34" charset="0"/>
              </a:rPr>
              <a:t> </a:t>
            </a:r>
            <a:endParaRPr lang="hr-HR" dirty="0">
              <a:effectLst/>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23528" y="2420888"/>
            <a:ext cx="8686800" cy="114300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hr-HR" sz="4400" b="1" i="0" u="none" strike="noStrike" kern="1200" cap="none" spc="0" normalizeH="0" baseline="0" noProof="0" dirty="0" err="1" smtClean="0">
                <a:ln>
                  <a:noFill/>
                </a:ln>
                <a:solidFill>
                  <a:schemeClr val="tx2"/>
                </a:solidFill>
                <a:uLnTx/>
                <a:uFillTx/>
                <a:latin typeface="Calibri" pitchFamily="34" charset="0"/>
                <a:ea typeface="+mj-ea"/>
                <a:cs typeface="Calibri" pitchFamily="34" charset="0"/>
              </a:rPr>
              <a:t>Error</a:t>
            </a:r>
            <a:r>
              <a:rPr kumimoji="0" lang="hr-HR" sz="4400" b="1" i="0" u="none" strike="noStrike" kern="1200" cap="none" spc="0" normalizeH="0" baseline="0" noProof="0" dirty="0" smtClean="0">
                <a:ln>
                  <a:noFill/>
                </a:ln>
                <a:solidFill>
                  <a:schemeClr val="tx2"/>
                </a:solidFill>
                <a:uLnTx/>
                <a:uFillTx/>
                <a:latin typeface="Calibri" pitchFamily="34" charset="0"/>
                <a:ea typeface="+mj-ea"/>
                <a:cs typeface="Calibri" pitchFamily="34" charset="0"/>
              </a:rPr>
              <a:t> – </a:t>
            </a:r>
            <a:r>
              <a:rPr kumimoji="0" lang="hr-HR" sz="4400" b="1" i="0" u="none" strike="noStrike" kern="1200" cap="none" spc="0" normalizeH="0" baseline="0" noProof="0" dirty="0" err="1" smtClean="0">
                <a:ln>
                  <a:noFill/>
                </a:ln>
                <a:solidFill>
                  <a:schemeClr val="tx2"/>
                </a:solidFill>
                <a:uLnTx/>
                <a:uFillTx/>
                <a:latin typeface="Calibri" pitchFamily="34" charset="0"/>
                <a:ea typeface="+mj-ea"/>
                <a:cs typeface="Calibri" pitchFamily="34" charset="0"/>
              </a:rPr>
              <a:t>follow</a:t>
            </a:r>
            <a:r>
              <a:rPr kumimoji="0" lang="hr-HR" sz="4400" b="1" i="0" u="none" strike="noStrike" kern="1200" cap="none" spc="0" normalizeH="0" noProof="0" dirty="0" smtClean="0">
                <a:ln>
                  <a:noFill/>
                </a:ln>
                <a:solidFill>
                  <a:schemeClr val="tx2"/>
                </a:solidFill>
                <a:uLnTx/>
                <a:uFillTx/>
                <a:latin typeface="Calibri" pitchFamily="34" charset="0"/>
                <a:ea typeface="+mj-ea"/>
                <a:cs typeface="Calibri" pitchFamily="34" charset="0"/>
              </a:rPr>
              <a:t> </a:t>
            </a:r>
            <a:r>
              <a:rPr kumimoji="0" lang="hr-HR" sz="4400" b="1" i="0" u="none" strike="noStrike" kern="1200" cap="none" spc="0" normalizeH="0" noProof="0" dirty="0" err="1" smtClean="0">
                <a:ln>
                  <a:noFill/>
                </a:ln>
                <a:solidFill>
                  <a:schemeClr val="tx2"/>
                </a:solidFill>
                <a:uLnTx/>
                <a:uFillTx/>
                <a:latin typeface="Calibri" pitchFamily="34" charset="0"/>
                <a:ea typeface="+mj-ea"/>
                <a:cs typeface="Calibri" pitchFamily="34" charset="0"/>
              </a:rPr>
              <a:t>the</a:t>
            </a:r>
            <a:r>
              <a:rPr kumimoji="0" lang="hr-HR" sz="4400" b="1" i="0" u="none" strike="noStrike" kern="1200" cap="none" spc="0" normalizeH="0" noProof="0" dirty="0" smtClean="0">
                <a:ln>
                  <a:noFill/>
                </a:ln>
                <a:solidFill>
                  <a:schemeClr val="tx2"/>
                </a:solidFill>
                <a:uLnTx/>
                <a:uFillTx/>
                <a:latin typeface="Calibri" pitchFamily="34" charset="0"/>
                <a:ea typeface="+mj-ea"/>
                <a:cs typeface="Calibri" pitchFamily="34" charset="0"/>
              </a:rPr>
              <a:t> </a:t>
            </a:r>
            <a:r>
              <a:rPr kumimoji="0" lang="hr-HR" sz="4400" b="1" i="0" u="none" strike="noStrike" kern="1200" cap="none" spc="0" normalizeH="0" baseline="0" noProof="0" dirty="0" err="1" smtClean="0">
                <a:ln>
                  <a:noFill/>
                </a:ln>
                <a:solidFill>
                  <a:srgbClr val="008CA8"/>
                </a:solidFill>
                <a:uLnTx/>
                <a:uFillTx/>
                <a:latin typeface="Calibri" pitchFamily="34" charset="0"/>
                <a:ea typeface="+mj-ea"/>
                <a:cs typeface="Calibri" pitchFamily="34" charset="0"/>
              </a:rPr>
              <a:t>outcome</a:t>
            </a:r>
            <a:r>
              <a:rPr kumimoji="0" lang="hr-HR" sz="4400" b="1" i="0" u="none" strike="noStrike" kern="1200" cap="none" spc="0" normalizeH="0" baseline="0" noProof="0" dirty="0" smtClean="0">
                <a:ln>
                  <a:noFill/>
                </a:ln>
                <a:solidFill>
                  <a:schemeClr val="tx1"/>
                </a:solidFill>
                <a:uLnTx/>
                <a:uFillTx/>
                <a:latin typeface="Calibri" pitchFamily="34" charset="0"/>
                <a:ea typeface="+mj-ea"/>
                <a:cs typeface="Calibri" pitchFamily="34" charset="0"/>
              </a:rPr>
              <a:t>, </a:t>
            </a:r>
            <a:r>
              <a:rPr kumimoji="0" lang="hr-HR" sz="4400" b="1" i="0" u="none" strike="noStrike" kern="1200" cap="none" spc="0" normalizeH="0" baseline="0" noProof="0" dirty="0" err="1" smtClean="0">
                <a:ln>
                  <a:noFill/>
                </a:ln>
                <a:solidFill>
                  <a:srgbClr val="008CA8"/>
                </a:solidFill>
                <a:uLnTx/>
                <a:uFillTx/>
                <a:latin typeface="Calibri" pitchFamily="34" charset="0"/>
                <a:ea typeface="+mj-ea"/>
                <a:cs typeface="Calibri" pitchFamily="34" charset="0"/>
              </a:rPr>
              <a:t>not</a:t>
            </a:r>
            <a:r>
              <a:rPr kumimoji="0" lang="hr-HR" sz="4400" b="1" i="0" u="none" strike="noStrike" kern="1200" cap="none" spc="0" normalizeH="0" baseline="0" noProof="0" dirty="0" smtClean="0">
                <a:ln>
                  <a:noFill/>
                </a:ln>
                <a:solidFill>
                  <a:srgbClr val="008CA8"/>
                </a:solidFill>
                <a:uLnTx/>
                <a:uFillTx/>
                <a:latin typeface="Calibri" pitchFamily="34" charset="0"/>
                <a:ea typeface="+mj-ea"/>
                <a:cs typeface="Calibri" pitchFamily="34" charset="0"/>
              </a:rPr>
              <a:t> </a:t>
            </a:r>
            <a:r>
              <a:rPr kumimoji="0" lang="hr-HR" sz="4400" b="1" i="0" u="none" strike="noStrike" kern="1200" cap="none" spc="0" normalizeH="0" baseline="0" noProof="0" dirty="0" err="1" smtClean="0">
                <a:ln>
                  <a:noFill/>
                </a:ln>
                <a:uLnTx/>
                <a:uFillTx/>
                <a:latin typeface="Calibri" pitchFamily="34" charset="0"/>
                <a:ea typeface="+mj-ea"/>
                <a:cs typeface="Calibri" pitchFamily="34" charset="0"/>
              </a:rPr>
              <a:t>the</a:t>
            </a:r>
            <a:r>
              <a:rPr kumimoji="0" lang="hr-HR" sz="4400" b="1" i="0" u="none" strike="noStrike" kern="1200" cap="none" spc="0" normalizeH="0" baseline="0" noProof="0" dirty="0" smtClean="0">
                <a:ln>
                  <a:noFill/>
                </a:ln>
                <a:solidFill>
                  <a:srgbClr val="008CA8"/>
                </a:solidFill>
                <a:uLnTx/>
                <a:uFillTx/>
                <a:latin typeface="Calibri" pitchFamily="34" charset="0"/>
                <a:ea typeface="+mj-ea"/>
                <a:cs typeface="Calibri" pitchFamily="34" charset="0"/>
              </a:rPr>
              <a:t> </a:t>
            </a:r>
            <a:r>
              <a:rPr kumimoji="0" lang="hr-HR" sz="4400" b="1" i="0" u="none" strike="noStrike" kern="1200" cap="none" spc="0" normalizeH="0" baseline="0" noProof="0" dirty="0" err="1" smtClean="0">
                <a:ln>
                  <a:noFill/>
                </a:ln>
                <a:solidFill>
                  <a:srgbClr val="008CA8"/>
                </a:solidFill>
                <a:uLnTx/>
                <a:uFillTx/>
                <a:latin typeface="Calibri" pitchFamily="34" charset="0"/>
                <a:ea typeface="+mj-ea"/>
                <a:cs typeface="Calibri" pitchFamily="34" charset="0"/>
              </a:rPr>
              <a:t>mechanism</a:t>
            </a:r>
            <a:r>
              <a:rPr kumimoji="0" lang="hr-HR" sz="4400" b="1" i="0" u="none" strike="noStrike" kern="1200" cap="none" spc="0" normalizeH="0" baseline="0" noProof="0" dirty="0" smtClean="0">
                <a:ln>
                  <a:noFill/>
                </a:ln>
                <a:solidFill>
                  <a:srgbClr val="008CA8"/>
                </a:solidFill>
                <a:uLnTx/>
                <a:uFillTx/>
                <a:latin typeface="Calibri" pitchFamily="34" charset="0"/>
                <a:ea typeface="+mj-ea"/>
                <a:cs typeface="Calibri" pitchFamily="34" charset="0"/>
              </a:rPr>
              <a:t>!</a:t>
            </a:r>
            <a:endParaRPr kumimoji="0" lang="hr-HR" sz="4400" b="1" i="0" u="none" strike="noStrike" kern="1200" cap="none" spc="0" normalizeH="0" baseline="0" noProof="0" dirty="0">
              <a:ln>
                <a:noFill/>
              </a:ln>
              <a:solidFill>
                <a:srgbClr val="008CA8"/>
              </a:solidFill>
              <a:uLnTx/>
              <a:uFillTx/>
              <a:latin typeface="Calibri" pitchFamily="34" charset="0"/>
              <a:ea typeface="+mj-ea"/>
              <a:cs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a:xfrm>
            <a:off x="457200" y="1481138"/>
            <a:ext cx="8229600" cy="4179887"/>
          </a:xfrm>
        </p:spPr>
        <p:txBody>
          <a:bodyPr>
            <a:normAutofit/>
          </a:bodyPr>
          <a:lstStyle/>
          <a:p>
            <a:pPr eaLnBrk="1" hangingPunct="1"/>
            <a:r>
              <a:rPr lang="en-US" dirty="0" smtClean="0">
                <a:latin typeface="Calibri" pitchFamily="34" charset="0"/>
                <a:cs typeface="Calibri" pitchFamily="34" charset="0"/>
              </a:rPr>
              <a:t>Outcome designates whether the patient had or had no benefit from the provided care. </a:t>
            </a:r>
          </a:p>
          <a:p>
            <a:pPr eaLnBrk="1" hangingPunct="1">
              <a:buFont typeface="Wingdings 3" pitchFamily="18" charset="2"/>
              <a:buNone/>
            </a:pPr>
            <a:r>
              <a:rPr lang="en-US" dirty="0" smtClean="0">
                <a:latin typeface="Calibri" pitchFamily="34" charset="0"/>
                <a:cs typeface="Calibri" pitchFamily="34" charset="0"/>
              </a:rPr>
              <a:t> </a:t>
            </a:r>
          </a:p>
          <a:p>
            <a:pPr eaLnBrk="1" hangingPunct="1"/>
            <a:r>
              <a:rPr lang="en-US" dirty="0" smtClean="0">
                <a:latin typeface="Calibri" pitchFamily="34" charset="0"/>
                <a:cs typeface="Calibri" pitchFamily="34" charset="0"/>
              </a:rPr>
              <a:t>Which outcome measure is a good indicator of efficacy?</a:t>
            </a:r>
          </a:p>
          <a:p>
            <a:pPr lvl="1"/>
            <a:r>
              <a:rPr lang="en-US" dirty="0" smtClean="0">
                <a:latin typeface="Calibri" pitchFamily="34" charset="0"/>
                <a:cs typeface="Calibri" pitchFamily="34" charset="0"/>
              </a:rPr>
              <a:t>Should be clearly measured</a:t>
            </a:r>
          </a:p>
          <a:p>
            <a:pPr lvl="1"/>
            <a:r>
              <a:rPr lang="en-US" dirty="0" smtClean="0">
                <a:latin typeface="Calibri" pitchFamily="34" charset="0"/>
                <a:cs typeface="Calibri" pitchFamily="34" charset="0"/>
              </a:rPr>
              <a:t>Should be easily defined</a:t>
            </a:r>
          </a:p>
          <a:p>
            <a:pPr lvl="1"/>
            <a:r>
              <a:rPr lang="en-US" dirty="0" smtClean="0">
                <a:latin typeface="Calibri" pitchFamily="34" charset="0"/>
                <a:cs typeface="Calibri" pitchFamily="34" charset="0"/>
              </a:rPr>
              <a:t>Should be subject to standardization for research purposes</a:t>
            </a:r>
          </a:p>
          <a:p>
            <a:pPr eaLnBrk="1" hangingPunct="1">
              <a:buFont typeface="Wingdings 3" pitchFamily="18" charset="2"/>
              <a:buNone/>
            </a:pPr>
            <a:endParaRPr lang="en-US" dirty="0" smtClean="0">
              <a:latin typeface="Calibri" pitchFamily="34" charset="0"/>
              <a:cs typeface="Calibri" pitchFamily="34" charset="0"/>
            </a:endParaRPr>
          </a:p>
        </p:txBody>
      </p:sp>
      <p:sp>
        <p:nvSpPr>
          <p:cNvPr id="3" name="Title 2"/>
          <p:cNvSpPr>
            <a:spLocks noGrp="1"/>
          </p:cNvSpPr>
          <p:nvPr>
            <p:ph type="title"/>
          </p:nvPr>
        </p:nvSpPr>
        <p:spPr/>
        <p:txBody>
          <a:bodyPr>
            <a:normAutofit/>
          </a:bodyPr>
          <a:lstStyle/>
          <a:p>
            <a:pPr eaLnBrk="1" fontAlgn="auto" hangingPunct="1">
              <a:spcAft>
                <a:spcPts val="0"/>
              </a:spcAft>
              <a:defRPr/>
            </a:pPr>
            <a:r>
              <a:rPr lang="hr-HR" dirty="0" err="1" smtClean="0">
                <a:solidFill>
                  <a:srgbClr val="008FAC"/>
                </a:solidFill>
                <a:effectLst/>
                <a:latin typeface="Calibri" pitchFamily="34" charset="0"/>
                <a:cs typeface="Calibri" pitchFamily="34" charset="0"/>
              </a:rPr>
              <a:t>What</a:t>
            </a:r>
            <a:r>
              <a:rPr lang="hr-HR" dirty="0" smtClean="0">
                <a:solidFill>
                  <a:srgbClr val="008FAC"/>
                </a:solidFill>
                <a:effectLst/>
                <a:latin typeface="Calibri" pitchFamily="34" charset="0"/>
                <a:cs typeface="Calibri" pitchFamily="34" charset="0"/>
              </a:rPr>
              <a:t> is </a:t>
            </a:r>
            <a:r>
              <a:rPr lang="hr-HR" dirty="0" err="1" smtClean="0">
                <a:solidFill>
                  <a:srgbClr val="008FAC"/>
                </a:solidFill>
                <a:effectLst/>
                <a:latin typeface="Calibri" pitchFamily="34" charset="0"/>
                <a:cs typeface="Calibri" pitchFamily="34" charset="0"/>
              </a:rPr>
              <a:t>outcome</a:t>
            </a:r>
            <a:r>
              <a:rPr lang="hr-HR" dirty="0" smtClean="0">
                <a:solidFill>
                  <a:srgbClr val="008FAC"/>
                </a:solidFill>
                <a:effectLst/>
                <a:latin typeface="Calibri" pitchFamily="34" charset="0"/>
                <a:cs typeface="Calibri" pitchFamily="34" charset="0"/>
              </a:rPr>
              <a:t> </a:t>
            </a:r>
            <a:r>
              <a:rPr lang="hr-HR" dirty="0" err="1" smtClean="0">
                <a:solidFill>
                  <a:srgbClr val="008FAC"/>
                </a:solidFill>
                <a:effectLst/>
                <a:latin typeface="Calibri" pitchFamily="34" charset="0"/>
                <a:cs typeface="Calibri" pitchFamily="34" charset="0"/>
              </a:rPr>
              <a:t>measure</a:t>
            </a:r>
            <a:r>
              <a:rPr lang="hr-HR" dirty="0" smtClean="0">
                <a:solidFill>
                  <a:srgbClr val="008FAC"/>
                </a:solidFill>
                <a:effectLst/>
                <a:latin typeface="Calibri" pitchFamily="34" charset="0"/>
                <a:cs typeface="Calibri" pitchFamily="34" charset="0"/>
              </a:rPr>
              <a:t>?</a:t>
            </a:r>
            <a:endParaRPr lang="hr-HR" dirty="0">
              <a:solidFill>
                <a:srgbClr val="008FAC"/>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457200" y="1481328"/>
            <a:ext cx="8329642" cy="4876630"/>
          </a:xfrm>
        </p:spPr>
        <p:txBody>
          <a:bodyPr rtlCol="0">
            <a:normAutofit/>
          </a:bodyPr>
          <a:lstStyle/>
          <a:p>
            <a:pPr eaLnBrk="1" fontAlgn="auto" hangingPunct="1">
              <a:lnSpc>
                <a:spcPct val="90000"/>
              </a:lnSpc>
              <a:spcAft>
                <a:spcPts val="0"/>
              </a:spcAft>
              <a:buNone/>
              <a:defRPr/>
            </a:pPr>
            <a:r>
              <a:rPr lang="en-US" sz="3200" b="1" smtClean="0">
                <a:latin typeface="Calibri" pitchFamily="34" charset="0"/>
                <a:cs typeface="Calibri" pitchFamily="34" charset="0"/>
              </a:rPr>
              <a:t>EBM tools:</a:t>
            </a:r>
          </a:p>
          <a:p>
            <a:pPr lvl="1">
              <a:lnSpc>
                <a:spcPct val="90000"/>
              </a:lnSpc>
              <a:buFontTx/>
              <a:buChar char="-"/>
              <a:defRPr/>
            </a:pPr>
            <a:r>
              <a:rPr lang="en-US" sz="3200" smtClean="0">
                <a:latin typeface="Calibri" pitchFamily="34" charset="0"/>
                <a:cs typeface="Calibri" pitchFamily="34" charset="0"/>
              </a:rPr>
              <a:t>Standard operating procedures</a:t>
            </a:r>
          </a:p>
          <a:p>
            <a:pPr lvl="1">
              <a:lnSpc>
                <a:spcPct val="90000"/>
              </a:lnSpc>
              <a:buFontTx/>
              <a:buChar char="-"/>
              <a:defRPr/>
            </a:pPr>
            <a:r>
              <a:rPr lang="en-US" sz="3200" smtClean="0">
                <a:latin typeface="Calibri" pitchFamily="34" charset="0"/>
                <a:cs typeface="Calibri" pitchFamily="34" charset="0"/>
              </a:rPr>
              <a:t>Protocols</a:t>
            </a:r>
          </a:p>
          <a:p>
            <a:pPr lvl="1">
              <a:lnSpc>
                <a:spcPct val="90000"/>
              </a:lnSpc>
              <a:buFontTx/>
              <a:buChar char="-"/>
              <a:defRPr/>
            </a:pPr>
            <a:r>
              <a:rPr lang="en-US" sz="3200" smtClean="0">
                <a:latin typeface="Calibri" pitchFamily="34" charset="0"/>
                <a:cs typeface="Calibri" pitchFamily="34" charset="0"/>
              </a:rPr>
              <a:t>Guidelines</a:t>
            </a:r>
          </a:p>
          <a:p>
            <a:pPr lvl="1">
              <a:lnSpc>
                <a:spcPct val="90000"/>
              </a:lnSpc>
              <a:buFontTx/>
              <a:buChar char="-"/>
              <a:defRPr/>
            </a:pPr>
            <a:r>
              <a:rPr lang="en-US" sz="3200" smtClean="0">
                <a:latin typeface="Calibri" pitchFamily="34" charset="0"/>
                <a:cs typeface="Calibri" pitchFamily="34" charset="0"/>
              </a:rPr>
              <a:t>Algorhytms</a:t>
            </a:r>
          </a:p>
          <a:p>
            <a:pPr lvl="1">
              <a:lnSpc>
                <a:spcPct val="90000"/>
              </a:lnSpc>
              <a:buFontTx/>
              <a:buChar char="-"/>
              <a:defRPr/>
            </a:pPr>
            <a:r>
              <a:rPr lang="en-US" sz="3200" smtClean="0">
                <a:latin typeface="Calibri" pitchFamily="34" charset="0"/>
                <a:cs typeface="Calibri" pitchFamily="34" charset="0"/>
              </a:rPr>
              <a:t>Current best available evidence from literature</a:t>
            </a:r>
          </a:p>
        </p:txBody>
      </p:sp>
      <p:sp>
        <p:nvSpPr>
          <p:cNvPr id="5" name="Title 2"/>
          <p:cNvSpPr>
            <a:spLocks noGrp="1"/>
          </p:cNvSpPr>
          <p:nvPr>
            <p:ph type="title"/>
          </p:nvPr>
        </p:nvSpPr>
        <p:spPr>
          <a:xfrm>
            <a:off x="457200" y="274638"/>
            <a:ext cx="8229600" cy="1143000"/>
          </a:xfrm>
        </p:spPr>
        <p:txBody>
          <a:bodyPr/>
          <a:lstStyle/>
          <a:p>
            <a:r>
              <a:rPr lang="hr-HR" dirty="0" err="1" smtClean="0">
                <a:effectLst/>
                <a:latin typeface="Calibri" pitchFamily="34" charset="0"/>
                <a:cs typeface="Calibri" pitchFamily="34" charset="0"/>
              </a:rPr>
              <a:t>What</a:t>
            </a:r>
            <a:r>
              <a:rPr lang="hr-HR" dirty="0" smtClean="0">
                <a:effectLst/>
                <a:latin typeface="Calibri" pitchFamily="34" charset="0"/>
                <a:cs typeface="Calibri" pitchFamily="34" charset="0"/>
              </a:rPr>
              <a:t> is EBM </a:t>
            </a:r>
            <a:r>
              <a:rPr lang="hr-HR" dirty="0" err="1" smtClean="0">
                <a:effectLst/>
                <a:latin typeface="Calibri" pitchFamily="34" charset="0"/>
                <a:cs typeface="Calibri" pitchFamily="34" charset="0"/>
              </a:rPr>
              <a:t>in</a:t>
            </a:r>
            <a:r>
              <a:rPr lang="hr-HR" dirty="0" smtClean="0">
                <a:effectLst/>
                <a:latin typeface="Calibri" pitchFamily="34" charset="0"/>
                <a:cs typeface="Calibri" pitchFamily="34" charset="0"/>
              </a:rPr>
              <a:t> </a:t>
            </a:r>
            <a:r>
              <a:rPr lang="hr-HR" dirty="0" err="1" smtClean="0">
                <a:effectLst/>
                <a:latin typeface="Calibri" pitchFamily="34" charset="0"/>
                <a:cs typeface="Calibri" pitchFamily="34" charset="0"/>
              </a:rPr>
              <a:t>practice</a:t>
            </a:r>
            <a:r>
              <a:rPr lang="hr-HR" dirty="0" smtClean="0">
                <a:effectLst/>
                <a:latin typeface="Calibri" pitchFamily="34" charset="0"/>
                <a:cs typeface="Calibri" pitchFamily="34" charset="0"/>
              </a:rPr>
              <a:t>?</a:t>
            </a:r>
            <a:endParaRPr lang="en-US" dirty="0">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a:xfrm>
            <a:off x="457200" y="1481138"/>
            <a:ext cx="8229600" cy="4179887"/>
          </a:xfrm>
        </p:spPr>
        <p:txBody>
          <a:bodyPr>
            <a:normAutofit/>
          </a:bodyPr>
          <a:lstStyle/>
          <a:p>
            <a:pPr eaLnBrk="1" hangingPunct="1"/>
            <a:r>
              <a:rPr lang="en-US" dirty="0" smtClean="0">
                <a:latin typeface="Calibri" pitchFamily="34" charset="0"/>
                <a:cs typeface="Calibri" pitchFamily="34" charset="0"/>
              </a:rPr>
              <a:t>A patient presents to the clinic with a fresh dog bite. The bite site looks clean and the physician wonders if a prophylactic antibiotic should be administered.</a:t>
            </a:r>
          </a:p>
          <a:p>
            <a:pPr eaLnBrk="1" hangingPunct="1">
              <a:buFont typeface="Wingdings 3" pitchFamily="18" charset="2"/>
              <a:buNone/>
            </a:pPr>
            <a:r>
              <a:rPr lang="en-US" dirty="0" smtClean="0">
                <a:latin typeface="Calibri" pitchFamily="34" charset="0"/>
                <a:cs typeface="Calibri" pitchFamily="34" charset="0"/>
              </a:rPr>
              <a:t> </a:t>
            </a:r>
          </a:p>
          <a:p>
            <a:pPr eaLnBrk="1" hangingPunct="1"/>
            <a:r>
              <a:rPr lang="en-US" dirty="0" smtClean="0">
                <a:latin typeface="Calibri" pitchFamily="34" charset="0"/>
                <a:cs typeface="Calibri" pitchFamily="34" charset="0"/>
              </a:rPr>
              <a:t>The physician searched </a:t>
            </a:r>
            <a:r>
              <a:rPr lang="en-US" dirty="0" err="1" smtClean="0">
                <a:latin typeface="Calibri" pitchFamily="34" charset="0"/>
                <a:cs typeface="Calibri" pitchFamily="34" charset="0"/>
              </a:rPr>
              <a:t>PubMed</a:t>
            </a:r>
            <a:r>
              <a:rPr lang="en-US" dirty="0" smtClean="0">
                <a:latin typeface="Calibri" pitchFamily="34" charset="0"/>
                <a:cs typeface="Calibri" pitchFamily="34" charset="0"/>
              </a:rPr>
              <a:t> and found a </a:t>
            </a:r>
            <a:r>
              <a:rPr lang="en-US" dirty="0" err="1" smtClean="0">
                <a:latin typeface="Calibri" pitchFamily="34" charset="0"/>
                <a:cs typeface="Calibri" pitchFamily="34" charset="0"/>
              </a:rPr>
              <a:t>metaanalysis</a:t>
            </a:r>
            <a:r>
              <a:rPr lang="en-US" dirty="0" smtClean="0">
                <a:latin typeface="Calibri" pitchFamily="34" charset="0"/>
                <a:cs typeface="Calibri" pitchFamily="34" charset="0"/>
              </a:rPr>
              <a:t> which claimed that the average infection rate after a dog bite was 14%, and that antibiotics halved this risk.</a:t>
            </a:r>
          </a:p>
        </p:txBody>
      </p:sp>
      <p:sp>
        <p:nvSpPr>
          <p:cNvPr id="3" name="Title 2"/>
          <p:cNvSpPr>
            <a:spLocks noGrp="1"/>
          </p:cNvSpPr>
          <p:nvPr>
            <p:ph type="title"/>
          </p:nvPr>
        </p:nvSpPr>
        <p:spPr/>
        <p:txBody>
          <a:bodyPr/>
          <a:lstStyle/>
          <a:p>
            <a:pPr eaLnBrk="1" fontAlgn="auto" hangingPunct="1">
              <a:spcAft>
                <a:spcPts val="0"/>
              </a:spcAft>
              <a:defRPr/>
            </a:pPr>
            <a:r>
              <a:rPr lang="hr-HR" dirty="0" smtClean="0">
                <a:solidFill>
                  <a:srgbClr val="008FAC"/>
                </a:solidFill>
                <a:effectLst/>
                <a:latin typeface="Calibri" pitchFamily="34" charset="0"/>
                <a:cs typeface="Calibri" pitchFamily="34" charset="0"/>
              </a:rPr>
              <a:t>EBM </a:t>
            </a:r>
            <a:r>
              <a:rPr lang="hr-HR" dirty="0" err="1" smtClean="0">
                <a:solidFill>
                  <a:srgbClr val="008FAC"/>
                </a:solidFill>
                <a:effectLst/>
                <a:latin typeface="Calibri" pitchFamily="34" charset="0"/>
                <a:cs typeface="Calibri" pitchFamily="34" charset="0"/>
              </a:rPr>
              <a:t>example</a:t>
            </a:r>
            <a:r>
              <a:rPr lang="hr-HR" dirty="0" smtClean="0">
                <a:solidFill>
                  <a:srgbClr val="008FAC"/>
                </a:solidFill>
                <a:effectLst/>
                <a:latin typeface="Calibri" pitchFamily="34" charset="0"/>
                <a:cs typeface="Calibri" pitchFamily="34" charset="0"/>
              </a:rPr>
              <a:t> – </a:t>
            </a:r>
            <a:r>
              <a:rPr lang="hr-HR" dirty="0" err="1" smtClean="0">
                <a:solidFill>
                  <a:srgbClr val="008FAC"/>
                </a:solidFill>
                <a:effectLst/>
                <a:latin typeface="Calibri" pitchFamily="34" charset="0"/>
                <a:cs typeface="Calibri" pitchFamily="34" charset="0"/>
              </a:rPr>
              <a:t>therapy</a:t>
            </a:r>
            <a:endParaRPr lang="hr-HR" dirty="0">
              <a:solidFill>
                <a:srgbClr val="008FAC"/>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idx="1"/>
          </p:nvPr>
        </p:nvSpPr>
        <p:spPr>
          <a:xfrm>
            <a:off x="457200" y="1481138"/>
            <a:ext cx="8229600" cy="1660525"/>
          </a:xfrm>
        </p:spPr>
        <p:txBody>
          <a:bodyPr/>
          <a:lstStyle/>
          <a:p>
            <a:r>
              <a:rPr lang="en-US" dirty="0" smtClean="0">
                <a:latin typeface="Calibri" pitchFamily="34" charset="0"/>
                <a:cs typeface="Arial" charset="0"/>
              </a:rPr>
              <a:t>average infection rate after a dog bite was 14%.</a:t>
            </a:r>
            <a:br>
              <a:rPr lang="en-US" dirty="0" smtClean="0">
                <a:latin typeface="Calibri" pitchFamily="34" charset="0"/>
                <a:cs typeface="Arial" charset="0"/>
              </a:rPr>
            </a:br>
            <a:r>
              <a:rPr lang="en-US" dirty="0" smtClean="0">
                <a:latin typeface="Calibri" pitchFamily="34" charset="0"/>
                <a:cs typeface="Arial" charset="0"/>
              </a:rPr>
              <a:t>Antibiotics halved this risk..</a:t>
            </a:r>
          </a:p>
          <a:p>
            <a:pPr eaLnBrk="1" hangingPunct="1"/>
            <a:r>
              <a:rPr lang="en-US" dirty="0" smtClean="0">
                <a:solidFill>
                  <a:srgbClr val="008FAC"/>
                </a:solidFill>
                <a:latin typeface="Calibri" pitchFamily="34" charset="0"/>
                <a:cs typeface="Arial" charset="0"/>
              </a:rPr>
              <a:t>Translated to outcomes:</a:t>
            </a:r>
          </a:p>
          <a:p>
            <a:pPr eaLnBrk="1" hangingPunct="1">
              <a:buFont typeface="Wingdings 3" pitchFamily="18" charset="2"/>
              <a:buNone/>
            </a:pPr>
            <a:endParaRPr lang="en-US" dirty="0" smtClean="0">
              <a:latin typeface="Calibri" pitchFamily="34" charset="0"/>
              <a:cs typeface="Arial" charset="0"/>
            </a:endParaRPr>
          </a:p>
        </p:txBody>
      </p:sp>
      <p:sp>
        <p:nvSpPr>
          <p:cNvPr id="52228" name="Content Placeholder 1"/>
          <p:cNvSpPr txBox="1">
            <a:spLocks/>
          </p:cNvSpPr>
          <p:nvPr/>
        </p:nvSpPr>
        <p:spPr bwMode="auto">
          <a:xfrm>
            <a:off x="684213" y="2997200"/>
            <a:ext cx="8229600" cy="2303463"/>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pitchFamily="2" charset="2"/>
              <a:buChar char="Ø"/>
            </a:pPr>
            <a:r>
              <a:rPr lang="en-US" sz="2700" dirty="0" smtClean="0">
                <a:latin typeface="Calibri" pitchFamily="34" charset="0"/>
              </a:rPr>
              <a:t>For each 100 people, antibiotic treatment will save 7 people from infection</a:t>
            </a:r>
          </a:p>
          <a:p>
            <a:pPr marL="365125" indent="-255588">
              <a:spcBef>
                <a:spcPts val="400"/>
              </a:spcBef>
              <a:buClr>
                <a:schemeClr val="accent1"/>
              </a:buClr>
              <a:buSzPct val="68000"/>
            </a:pPr>
            <a:r>
              <a:rPr lang="en-US" sz="2700" dirty="0" smtClean="0">
                <a:latin typeface="Calibri" pitchFamily="34" charset="0"/>
              </a:rPr>
              <a:t>   or</a:t>
            </a:r>
          </a:p>
          <a:p>
            <a:pPr marL="365125" indent="-255588">
              <a:spcBef>
                <a:spcPts val="400"/>
              </a:spcBef>
              <a:buClr>
                <a:schemeClr val="accent1"/>
              </a:buClr>
              <a:buSzPct val="68000"/>
              <a:buFont typeface="Wingdings" pitchFamily="2" charset="2"/>
              <a:buChar char="Ø"/>
            </a:pPr>
            <a:r>
              <a:rPr lang="en-US" sz="2700" dirty="0" smtClean="0">
                <a:latin typeface="Calibri" pitchFamily="34" charset="0"/>
              </a:rPr>
              <a:t>Treating 14 people with a dog bite will prevent 1 case of infection. </a:t>
            </a:r>
            <a:endParaRPr lang="en-US" sz="2700" dirty="0">
              <a:latin typeface="Calibri" pitchFamily="34" charset="0"/>
            </a:endParaRPr>
          </a:p>
        </p:txBody>
      </p:sp>
      <p:sp>
        <p:nvSpPr>
          <p:cNvPr id="5" name="TextBox 4"/>
          <p:cNvSpPr txBox="1"/>
          <p:nvPr/>
        </p:nvSpPr>
        <p:spPr>
          <a:xfrm flipH="1">
            <a:off x="2555875" y="5373688"/>
            <a:ext cx="6408738" cy="923330"/>
          </a:xfrm>
          <a:prstGeom prst="rect">
            <a:avLst/>
          </a:prstGeom>
          <a:noFill/>
        </p:spPr>
        <p:txBody>
          <a:bodyPr>
            <a:spAutoFit/>
          </a:bodyPr>
          <a:lstStyle/>
          <a:p>
            <a:pPr fontAlgn="auto">
              <a:spcBef>
                <a:spcPts val="0"/>
              </a:spcBef>
              <a:spcAft>
                <a:spcPts val="0"/>
              </a:spcAft>
              <a:defRPr/>
            </a:pPr>
            <a:r>
              <a:rPr lang="en-US" smtClean="0">
                <a:solidFill>
                  <a:srgbClr val="008FAC"/>
                </a:solidFill>
                <a:latin typeface="Calibri" pitchFamily="34" charset="0"/>
                <a:cs typeface="Arial" pitchFamily="34" charset="0"/>
              </a:rPr>
              <a:t>NNT</a:t>
            </a:r>
            <a:r>
              <a:rPr lang="en-US" smtClean="0">
                <a:latin typeface="Calibri" pitchFamily="34" charset="0"/>
                <a:cs typeface="Arial" pitchFamily="34" charset="0"/>
              </a:rPr>
              <a:t> </a:t>
            </a:r>
            <a:r>
              <a:rPr lang="en-US" smtClean="0">
                <a:effectLst>
                  <a:outerShdw blurRad="38100" dist="38100" dir="2700000" algn="tl">
                    <a:srgbClr val="000000">
                      <a:alpha val="43137"/>
                    </a:srgbClr>
                  </a:outerShdw>
                </a:effectLst>
                <a:latin typeface="Calibri" pitchFamily="34" charset="0"/>
                <a:cs typeface="Arial" pitchFamily="34" charset="0"/>
              </a:rPr>
              <a:t>–  </a:t>
            </a:r>
            <a:r>
              <a:rPr lang="en-US" smtClean="0">
                <a:solidFill>
                  <a:srgbClr val="008FAC"/>
                </a:solidFill>
                <a:latin typeface="Calibri" pitchFamily="34" charset="0"/>
                <a:cs typeface="Arial" pitchFamily="34" charset="0"/>
              </a:rPr>
              <a:t>number needed to treat </a:t>
            </a:r>
            <a:r>
              <a:rPr lang="en-US" smtClean="0">
                <a:solidFill>
                  <a:srgbClr val="008FAC"/>
                </a:solidFill>
                <a:effectLst>
                  <a:outerShdw blurRad="38100" dist="38100" dir="2700000" algn="tl">
                    <a:srgbClr val="000000">
                      <a:alpha val="43137"/>
                    </a:srgbClr>
                  </a:outerShdw>
                </a:effectLst>
                <a:latin typeface="Calibri" pitchFamily="34" charset="0"/>
                <a:cs typeface="Arial" pitchFamily="34" charset="0"/>
              </a:rPr>
              <a:t>: </a:t>
            </a:r>
            <a:r>
              <a:rPr lang="en-US" smtClean="0">
                <a:latin typeface="Calibri" pitchFamily="34" charset="0"/>
                <a:cs typeface="Arial" pitchFamily="34" charset="0"/>
              </a:rPr>
              <a:t>number of tpatients needed to be treated in order to prevent 1 unwanted outcome (infection, death …. </a:t>
            </a:r>
            <a:endParaRPr lang="en-US">
              <a:effectLst>
                <a:outerShdw blurRad="38100" dist="38100" dir="2700000" algn="tl">
                  <a:srgbClr val="000000">
                    <a:alpha val="43137"/>
                  </a:srgbClr>
                </a:outerShdw>
              </a:effectLst>
              <a:latin typeface="Calibri" pitchFamily="34" charset="0"/>
              <a:cs typeface="Arial" pitchFamily="34" charset="0"/>
            </a:endParaRPr>
          </a:p>
        </p:txBody>
      </p:sp>
      <p:cxnSp>
        <p:nvCxnSpPr>
          <p:cNvPr id="7" name="Straight Arrow Connector 6"/>
          <p:cNvCxnSpPr/>
          <p:nvPr/>
        </p:nvCxnSpPr>
        <p:spPr>
          <a:xfrm rot="10800000">
            <a:off x="3132138" y="4724400"/>
            <a:ext cx="151130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itle 2"/>
          <p:cNvSpPr>
            <a:spLocks noGrp="1"/>
          </p:cNvSpPr>
          <p:nvPr>
            <p:ph type="title"/>
          </p:nvPr>
        </p:nvSpPr>
        <p:spPr>
          <a:xfrm>
            <a:off x="457200" y="274638"/>
            <a:ext cx="8229600" cy="1143000"/>
          </a:xfrm>
        </p:spPr>
        <p:txBody>
          <a:bodyPr/>
          <a:lstStyle/>
          <a:p>
            <a:pPr eaLnBrk="1" fontAlgn="auto" hangingPunct="1">
              <a:spcAft>
                <a:spcPts val="0"/>
              </a:spcAft>
              <a:defRPr/>
            </a:pPr>
            <a:r>
              <a:rPr lang="hr-HR" dirty="0" smtClean="0">
                <a:solidFill>
                  <a:srgbClr val="008FAC"/>
                </a:solidFill>
                <a:effectLst/>
                <a:latin typeface="Calibri" pitchFamily="34" charset="0"/>
                <a:cs typeface="Calibri" pitchFamily="34" charset="0"/>
              </a:rPr>
              <a:t>EBM </a:t>
            </a:r>
            <a:r>
              <a:rPr lang="hr-HR" dirty="0" err="1" smtClean="0">
                <a:solidFill>
                  <a:srgbClr val="008FAC"/>
                </a:solidFill>
                <a:effectLst/>
                <a:latin typeface="Calibri" pitchFamily="34" charset="0"/>
                <a:cs typeface="Calibri" pitchFamily="34" charset="0"/>
              </a:rPr>
              <a:t>example</a:t>
            </a:r>
            <a:r>
              <a:rPr lang="hr-HR" dirty="0" smtClean="0">
                <a:solidFill>
                  <a:srgbClr val="008FAC"/>
                </a:solidFill>
                <a:effectLst/>
                <a:latin typeface="Calibri" pitchFamily="34" charset="0"/>
                <a:cs typeface="Calibri" pitchFamily="34" charset="0"/>
              </a:rPr>
              <a:t> – </a:t>
            </a:r>
            <a:r>
              <a:rPr lang="hr-HR" dirty="0" err="1" smtClean="0">
                <a:solidFill>
                  <a:srgbClr val="008FAC"/>
                </a:solidFill>
                <a:effectLst/>
                <a:latin typeface="Calibri" pitchFamily="34" charset="0"/>
                <a:cs typeface="Calibri" pitchFamily="34" charset="0"/>
              </a:rPr>
              <a:t>therapy</a:t>
            </a:r>
            <a:endParaRPr lang="hr-HR" dirty="0">
              <a:solidFill>
                <a:srgbClr val="008FAC"/>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idx="1"/>
          </p:nvPr>
        </p:nvSpPr>
        <p:spPr/>
        <p:txBody>
          <a:bodyPr/>
          <a:lstStyle/>
          <a:p>
            <a:pPr eaLnBrk="1" hangingPunct="1"/>
            <a:r>
              <a:rPr lang="en-US" sz="3200" dirty="0" smtClean="0">
                <a:latin typeface="Calibri" pitchFamily="34" charset="0"/>
              </a:rPr>
              <a:t>Based on this information, the physician talks to the patient and they decide that antibiotic treatment would not be necessary. </a:t>
            </a:r>
          </a:p>
        </p:txBody>
      </p:sp>
      <p:sp>
        <p:nvSpPr>
          <p:cNvPr id="5" name="Title 2"/>
          <p:cNvSpPr>
            <a:spLocks noGrp="1"/>
          </p:cNvSpPr>
          <p:nvPr>
            <p:ph type="title"/>
          </p:nvPr>
        </p:nvSpPr>
        <p:spPr>
          <a:xfrm>
            <a:off x="457200" y="274638"/>
            <a:ext cx="8229600" cy="1143000"/>
          </a:xfrm>
        </p:spPr>
        <p:txBody>
          <a:bodyPr/>
          <a:lstStyle/>
          <a:p>
            <a:pPr eaLnBrk="1" fontAlgn="auto" hangingPunct="1">
              <a:spcAft>
                <a:spcPts val="0"/>
              </a:spcAft>
              <a:defRPr/>
            </a:pPr>
            <a:r>
              <a:rPr lang="hr-HR" dirty="0" smtClean="0">
                <a:solidFill>
                  <a:srgbClr val="008FAC"/>
                </a:solidFill>
                <a:effectLst/>
                <a:latin typeface="Calibri" pitchFamily="34" charset="0"/>
                <a:cs typeface="Calibri" pitchFamily="34" charset="0"/>
              </a:rPr>
              <a:t>EBM </a:t>
            </a:r>
            <a:r>
              <a:rPr lang="hr-HR" dirty="0" err="1" smtClean="0">
                <a:solidFill>
                  <a:srgbClr val="008FAC"/>
                </a:solidFill>
                <a:effectLst/>
                <a:latin typeface="Calibri" pitchFamily="34" charset="0"/>
                <a:cs typeface="Calibri" pitchFamily="34" charset="0"/>
              </a:rPr>
              <a:t>example</a:t>
            </a:r>
            <a:r>
              <a:rPr lang="hr-HR" dirty="0" smtClean="0">
                <a:solidFill>
                  <a:srgbClr val="008FAC"/>
                </a:solidFill>
                <a:effectLst/>
                <a:latin typeface="Calibri" pitchFamily="34" charset="0"/>
                <a:cs typeface="Calibri" pitchFamily="34" charset="0"/>
              </a:rPr>
              <a:t> – </a:t>
            </a:r>
            <a:r>
              <a:rPr lang="hr-HR" dirty="0" err="1" smtClean="0">
                <a:solidFill>
                  <a:srgbClr val="008FAC"/>
                </a:solidFill>
                <a:effectLst/>
                <a:latin typeface="Calibri" pitchFamily="34" charset="0"/>
                <a:cs typeface="Calibri" pitchFamily="34" charset="0"/>
              </a:rPr>
              <a:t>therapy</a:t>
            </a:r>
            <a:endParaRPr lang="hr-HR" dirty="0">
              <a:solidFill>
                <a:srgbClr val="008FAC"/>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
          <p:cNvSpPr>
            <a:spLocks noGrp="1"/>
          </p:cNvSpPr>
          <p:nvPr>
            <p:ph idx="1"/>
          </p:nvPr>
        </p:nvSpPr>
        <p:spPr>
          <a:xfrm>
            <a:off x="457200" y="1481328"/>
            <a:ext cx="8401080" cy="4525963"/>
          </a:xfrm>
        </p:spPr>
        <p:txBody>
          <a:bodyPr/>
          <a:lstStyle/>
          <a:p>
            <a:pPr eaLnBrk="1" hangingPunct="1"/>
            <a:r>
              <a:rPr lang="en-US" sz="3200" dirty="0" smtClean="0">
                <a:latin typeface="Calibri" pitchFamily="34" charset="0"/>
              </a:rPr>
              <a:t>Assessment of validity of results (are the observed differences random or not).</a:t>
            </a:r>
          </a:p>
          <a:p>
            <a:pPr eaLnBrk="1" hangingPunct="1"/>
            <a:r>
              <a:rPr lang="en-US" sz="3200" dirty="0" smtClean="0">
                <a:latin typeface="Calibri" pitchFamily="34" charset="0"/>
              </a:rPr>
              <a:t>Based on several key concepts (depending on study design) and simple calculations. </a:t>
            </a:r>
          </a:p>
          <a:p>
            <a:pPr eaLnBrk="1" hangingPunct="1"/>
            <a:r>
              <a:rPr lang="en-US" sz="3200" dirty="0" smtClean="0">
                <a:latin typeface="Calibri" pitchFamily="34" charset="0"/>
              </a:rPr>
              <a:t>The basis of each calculation is OUTCOME (survived or not, ill or not, recovered or not … )</a:t>
            </a:r>
          </a:p>
          <a:p>
            <a:pPr eaLnBrk="1" hangingPunct="1"/>
            <a:endParaRPr lang="en-US" sz="3200" dirty="0" smtClean="0">
              <a:latin typeface="Calibri" pitchFamily="34" charset="0"/>
            </a:endParaRPr>
          </a:p>
        </p:txBody>
      </p:sp>
      <p:sp>
        <p:nvSpPr>
          <p:cNvPr id="3" name="Title 2"/>
          <p:cNvSpPr>
            <a:spLocks noGrp="1"/>
          </p:cNvSpPr>
          <p:nvPr>
            <p:ph type="title"/>
          </p:nvPr>
        </p:nvSpPr>
        <p:spPr/>
        <p:txBody>
          <a:bodyPr/>
          <a:lstStyle/>
          <a:p>
            <a:pPr eaLnBrk="1" fontAlgn="auto" hangingPunct="1">
              <a:spcAft>
                <a:spcPts val="0"/>
              </a:spcAft>
              <a:defRPr/>
            </a:pP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p:cNvSpPr>
            <a:spLocks noGrp="1"/>
          </p:cNvSpPr>
          <p:nvPr>
            <p:ph idx="1"/>
          </p:nvPr>
        </p:nvSpPr>
        <p:spPr/>
        <p:txBody>
          <a:bodyPr/>
          <a:lstStyle/>
          <a:p>
            <a:pPr eaLnBrk="1" hangingPunct="1"/>
            <a:r>
              <a:rPr lang="en-US" sz="3200" dirty="0" smtClean="0">
                <a:latin typeface="Calibri" pitchFamily="34" charset="0"/>
              </a:rPr>
              <a:t>In cases where we want to assess the efficacy of an intervention – taking medications or some other form of therapy (</a:t>
            </a:r>
            <a:r>
              <a:rPr lang="en-US" sz="3200" dirty="0" err="1" smtClean="0">
                <a:latin typeface="Calibri" pitchFamily="34" charset="0"/>
              </a:rPr>
              <a:t>exerci</a:t>
            </a:r>
            <a:r>
              <a:rPr lang="hr-HR" sz="3200" dirty="0" smtClean="0">
                <a:latin typeface="Calibri" pitchFamily="34" charset="0"/>
              </a:rPr>
              <a:t>s</a:t>
            </a:r>
            <a:r>
              <a:rPr lang="en-US" sz="3200" dirty="0" smtClean="0">
                <a:latin typeface="Calibri" pitchFamily="34" charset="0"/>
              </a:rPr>
              <a:t>e, change in </a:t>
            </a:r>
            <a:r>
              <a:rPr lang="en-US" sz="3200" dirty="0" err="1" smtClean="0">
                <a:latin typeface="Calibri" pitchFamily="34" charset="0"/>
              </a:rPr>
              <a:t>behaviour</a:t>
            </a:r>
            <a:r>
              <a:rPr lang="en-US" sz="3200" dirty="0" smtClean="0">
                <a:latin typeface="Calibri" pitchFamily="34" charset="0"/>
              </a:rPr>
              <a:t>) we use statistical parameters. </a:t>
            </a:r>
          </a:p>
        </p:txBody>
      </p:sp>
      <p:sp>
        <p:nvSpPr>
          <p:cNvPr id="3" name="Title 2"/>
          <p:cNvSpPr>
            <a:spLocks noGrp="1"/>
          </p:cNvSpPr>
          <p:nvPr>
            <p:ph type="title"/>
          </p:nvPr>
        </p:nvSpPr>
        <p:spPr/>
        <p:txBody>
          <a:bodyPr/>
          <a:lstStyle/>
          <a:p>
            <a:pPr eaLnBrk="1" hangingPunct="1">
              <a:defRPr/>
            </a:pPr>
            <a:r>
              <a:rPr lang="hr-HR" dirty="0" err="1" smtClean="0">
                <a:solidFill>
                  <a:srgbClr val="008FAC"/>
                </a:solidFill>
              </a:rPr>
              <a:t>Therapy</a:t>
            </a:r>
            <a:endParaRPr lang="en-US" dirty="0">
              <a:solidFill>
                <a:srgbClr val="008FAC"/>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85786" y="1484313"/>
          <a:ext cx="7945538" cy="4302141"/>
        </p:xfrm>
        <a:graphic>
          <a:graphicData uri="http://schemas.openxmlformats.org/drawingml/2006/table">
            <a:tbl>
              <a:tblPr/>
              <a:tblGrid>
                <a:gridCol w="2740293"/>
                <a:gridCol w="1954808"/>
                <a:gridCol w="1630437"/>
                <a:gridCol w="1620000"/>
              </a:tblGrid>
              <a:tr h="612874">
                <a:tc rowSpan="2">
                  <a:txBody>
                    <a:bodyPr/>
                    <a:lstStyle/>
                    <a:p>
                      <a:pPr>
                        <a:lnSpc>
                          <a:spcPct val="150000"/>
                        </a:lnSpc>
                      </a:pPr>
                      <a:endParaRPr lang="en-US" sz="2400" noProof="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n-US" sz="2400" b="1" noProof="0" smtClean="0">
                          <a:solidFill>
                            <a:srgbClr val="000000"/>
                          </a:solidFill>
                          <a:latin typeface="Calibri" pitchFamily="34" charset="0"/>
                          <a:ea typeface="Times New Roman"/>
                          <a:cs typeface="Calibri"/>
                        </a:rPr>
                        <a:t>Event</a:t>
                      </a:r>
                      <a:endParaRPr lang="en-US" sz="24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algn="ctr">
                        <a:lnSpc>
                          <a:spcPct val="150000"/>
                        </a:lnSpc>
                        <a:spcAft>
                          <a:spcPts val="0"/>
                        </a:spcAft>
                      </a:pPr>
                      <a:r>
                        <a:rPr lang="en-US" sz="2400" b="1" noProof="0" smtClean="0">
                          <a:solidFill>
                            <a:srgbClr val="000000"/>
                          </a:solidFill>
                          <a:latin typeface="Calibri" pitchFamily="34" charset="0"/>
                          <a:ea typeface="Times New Roman"/>
                          <a:cs typeface="Calibri"/>
                        </a:rPr>
                        <a:t>Sum</a:t>
                      </a:r>
                      <a:endParaRPr lang="en-US" sz="24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874">
                <a:tc vMerge="1">
                  <a:txBody>
                    <a:bodyPr/>
                    <a:lstStyle/>
                    <a:p>
                      <a:endParaRPr lang="en-US"/>
                    </a:p>
                  </a:txBody>
                  <a:tcPr/>
                </a:tc>
                <a:tc>
                  <a:txBody>
                    <a:bodyPr/>
                    <a:lstStyle/>
                    <a:p>
                      <a:pPr algn="ctr">
                        <a:lnSpc>
                          <a:spcPct val="150000"/>
                        </a:lnSpc>
                        <a:spcAft>
                          <a:spcPts val="0"/>
                        </a:spcAft>
                      </a:pPr>
                      <a:r>
                        <a:rPr lang="en-US" sz="2400" b="1" noProof="0" smtClean="0">
                          <a:solidFill>
                            <a:srgbClr val="000000"/>
                          </a:solidFill>
                          <a:latin typeface="Calibri" pitchFamily="34" charset="0"/>
                          <a:ea typeface="Calibri"/>
                          <a:cs typeface="Times New Roman"/>
                        </a:rPr>
                        <a:t>Present</a:t>
                      </a:r>
                      <a:endParaRPr lang="en-US" sz="24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noProof="0" smtClean="0">
                          <a:solidFill>
                            <a:srgbClr val="000000"/>
                          </a:solidFill>
                          <a:latin typeface="Calibri" pitchFamily="34" charset="0"/>
                          <a:ea typeface="Times New Roman"/>
                          <a:cs typeface="Calibri"/>
                        </a:rPr>
                        <a:t>Absent</a:t>
                      </a:r>
                      <a:endParaRPr lang="en-US" sz="24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296394">
                <a:tc>
                  <a:txBody>
                    <a:bodyPr/>
                    <a:lstStyle/>
                    <a:p>
                      <a:pPr algn="ctr">
                        <a:lnSpc>
                          <a:spcPct val="150000"/>
                        </a:lnSpc>
                        <a:spcAft>
                          <a:spcPts val="0"/>
                        </a:spcAft>
                      </a:pPr>
                      <a:r>
                        <a:rPr lang="en-US" sz="2400" b="1" noProof="0" dirty="0" smtClean="0">
                          <a:solidFill>
                            <a:srgbClr val="000000"/>
                          </a:solidFill>
                          <a:latin typeface="Calibri" pitchFamily="34" charset="0"/>
                          <a:ea typeface="Times New Roman"/>
                          <a:cs typeface="Calibri"/>
                        </a:rPr>
                        <a:t>Experimental group (therapy)</a:t>
                      </a:r>
                      <a:endParaRPr lang="en-US" sz="2400" noProof="0" dirty="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3200" noProof="0" smtClean="0">
                          <a:solidFill>
                            <a:srgbClr val="000000"/>
                          </a:solidFill>
                          <a:latin typeface="Calibri" pitchFamily="34" charset="0"/>
                          <a:ea typeface="Times New Roman"/>
                          <a:cs typeface="Calibri"/>
                        </a:rPr>
                        <a:t>a</a:t>
                      </a:r>
                      <a:endParaRPr lang="en-US" sz="32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3200" noProof="0" smtClean="0">
                          <a:solidFill>
                            <a:srgbClr val="000000"/>
                          </a:solidFill>
                          <a:latin typeface="Calibri" pitchFamily="34" charset="0"/>
                          <a:ea typeface="Times New Roman"/>
                          <a:cs typeface="Calibri"/>
                        </a:rPr>
                        <a:t>b</a:t>
                      </a:r>
                      <a:endParaRPr lang="en-US" sz="32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3200" noProof="0" smtClean="0">
                          <a:solidFill>
                            <a:srgbClr val="000000"/>
                          </a:solidFill>
                          <a:latin typeface="Calibri" pitchFamily="34" charset="0"/>
                          <a:ea typeface="Times New Roman"/>
                          <a:cs typeface="Calibri"/>
                        </a:rPr>
                        <a:t>a + b</a:t>
                      </a:r>
                      <a:endParaRPr lang="en-US" sz="32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466">
                <a:tc>
                  <a:txBody>
                    <a:bodyPr/>
                    <a:lstStyle/>
                    <a:p>
                      <a:pPr algn="ctr">
                        <a:lnSpc>
                          <a:spcPct val="150000"/>
                        </a:lnSpc>
                        <a:spcAft>
                          <a:spcPts val="0"/>
                        </a:spcAft>
                      </a:pPr>
                      <a:r>
                        <a:rPr lang="en-US" sz="2400" b="1" noProof="0" smtClean="0">
                          <a:solidFill>
                            <a:srgbClr val="000000"/>
                          </a:solidFill>
                          <a:latin typeface="Calibri" pitchFamily="34" charset="0"/>
                          <a:ea typeface="Times New Roman"/>
                          <a:cs typeface="Calibri"/>
                        </a:rPr>
                        <a:t>Control group</a:t>
                      </a:r>
                      <a:endParaRPr lang="en-US" sz="24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3200" noProof="0" smtClean="0">
                          <a:solidFill>
                            <a:srgbClr val="000000"/>
                          </a:solidFill>
                          <a:latin typeface="Calibri" pitchFamily="34" charset="0"/>
                          <a:ea typeface="Times New Roman"/>
                          <a:cs typeface="Calibri"/>
                        </a:rPr>
                        <a:t>c</a:t>
                      </a:r>
                      <a:endParaRPr lang="en-US" sz="32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3200" noProof="0" smtClean="0">
                          <a:solidFill>
                            <a:srgbClr val="000000"/>
                          </a:solidFill>
                          <a:latin typeface="Calibri" pitchFamily="34" charset="0"/>
                          <a:ea typeface="Times New Roman"/>
                          <a:cs typeface="Calibri"/>
                        </a:rPr>
                        <a:t>d</a:t>
                      </a:r>
                      <a:endParaRPr lang="en-US" sz="32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3200" noProof="0" smtClean="0">
                          <a:solidFill>
                            <a:srgbClr val="000000"/>
                          </a:solidFill>
                          <a:latin typeface="Calibri" pitchFamily="34" charset="0"/>
                          <a:ea typeface="Times New Roman"/>
                          <a:cs typeface="Calibri"/>
                        </a:rPr>
                        <a:t>c + d</a:t>
                      </a:r>
                      <a:endParaRPr lang="en-US" sz="32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0533">
                <a:tc>
                  <a:txBody>
                    <a:bodyPr/>
                    <a:lstStyle/>
                    <a:p>
                      <a:pPr algn="ctr">
                        <a:lnSpc>
                          <a:spcPct val="150000"/>
                        </a:lnSpc>
                        <a:spcAft>
                          <a:spcPts val="0"/>
                        </a:spcAft>
                      </a:pPr>
                      <a:r>
                        <a:rPr lang="en-US" sz="2400" b="1" noProof="0" smtClean="0">
                          <a:solidFill>
                            <a:srgbClr val="000000"/>
                          </a:solidFill>
                          <a:latin typeface="Calibri" pitchFamily="34" charset="0"/>
                          <a:ea typeface="Times New Roman"/>
                          <a:cs typeface="Calibri"/>
                        </a:rPr>
                        <a:t>Sum</a:t>
                      </a:r>
                      <a:endParaRPr lang="en-US" sz="24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3200" noProof="0" smtClean="0">
                          <a:solidFill>
                            <a:srgbClr val="000000"/>
                          </a:solidFill>
                          <a:latin typeface="Calibri" pitchFamily="34" charset="0"/>
                          <a:ea typeface="Times New Roman"/>
                          <a:cs typeface="Calibri"/>
                        </a:rPr>
                        <a:t>a + c</a:t>
                      </a:r>
                      <a:endParaRPr lang="en-US" sz="32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3200" noProof="0" smtClean="0">
                          <a:solidFill>
                            <a:srgbClr val="000000"/>
                          </a:solidFill>
                          <a:latin typeface="Calibri" pitchFamily="34" charset="0"/>
                          <a:ea typeface="Times New Roman"/>
                          <a:cs typeface="Calibri"/>
                        </a:rPr>
                        <a:t>b + d</a:t>
                      </a:r>
                      <a:endParaRPr lang="en-US" sz="3200" noProof="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3200" noProof="0" dirty="0" err="1" smtClean="0">
                          <a:solidFill>
                            <a:srgbClr val="000000"/>
                          </a:solidFill>
                          <a:latin typeface="Calibri" pitchFamily="34" charset="0"/>
                          <a:ea typeface="Times New Roman"/>
                          <a:cs typeface="Calibri"/>
                        </a:rPr>
                        <a:t>a+b+c+d</a:t>
                      </a:r>
                      <a:endParaRPr lang="en-US" sz="3200" noProof="0" dirty="0">
                        <a:latin typeface="Calibri"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pPr eaLnBrk="1" hangingPunct="1">
              <a:defRPr/>
            </a:pPr>
            <a:r>
              <a:rPr lang="hr-HR" dirty="0" err="1" smtClean="0">
                <a:solidFill>
                  <a:srgbClr val="008FAC"/>
                </a:solidFill>
                <a:effectLst/>
                <a:latin typeface="Calibri" pitchFamily="34" charset="0"/>
                <a:cs typeface="Calibri" pitchFamily="34" charset="0"/>
              </a:rPr>
              <a:t>Therapy</a:t>
            </a:r>
            <a:r>
              <a:rPr lang="hr-HR" dirty="0" smtClean="0">
                <a:solidFill>
                  <a:srgbClr val="008FAC"/>
                </a:solidFill>
                <a:effectLst/>
                <a:latin typeface="Calibri" pitchFamily="34" charset="0"/>
                <a:cs typeface="Calibri" pitchFamily="34" charset="0"/>
              </a:rPr>
              <a:t> – </a:t>
            </a:r>
            <a:r>
              <a:rPr lang="hr-HR" dirty="0" err="1" smtClean="0">
                <a:solidFill>
                  <a:srgbClr val="008FAC"/>
                </a:solidFill>
                <a:effectLst/>
                <a:latin typeface="Calibri" pitchFamily="34" charset="0"/>
                <a:cs typeface="Calibri" pitchFamily="34" charset="0"/>
              </a:rPr>
              <a:t>calculation</a:t>
            </a:r>
            <a:r>
              <a:rPr lang="hr-HR" dirty="0" smtClean="0">
                <a:solidFill>
                  <a:srgbClr val="008FAC"/>
                </a:solidFill>
                <a:effectLst/>
                <a:latin typeface="Calibri" pitchFamily="34" charset="0"/>
                <a:cs typeface="Calibri" pitchFamily="34" charset="0"/>
              </a:rPr>
              <a:t> table</a:t>
            </a:r>
            <a:endParaRPr lang="en-US" dirty="0">
              <a:solidFill>
                <a:srgbClr val="008FAC"/>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1"/>
          <p:cNvSpPr>
            <a:spLocks noGrp="1"/>
          </p:cNvSpPr>
          <p:nvPr>
            <p:ph idx="1"/>
          </p:nvPr>
        </p:nvSpPr>
        <p:spPr>
          <a:xfrm>
            <a:off x="457200" y="1481138"/>
            <a:ext cx="8229600" cy="2740025"/>
          </a:xfrm>
        </p:spPr>
        <p:txBody>
          <a:bodyPr>
            <a:normAutofit/>
          </a:bodyPr>
          <a:lstStyle/>
          <a:p>
            <a:pPr algn="ctr" eaLnBrk="1" hangingPunct="1">
              <a:buFont typeface="Wingdings 3" pitchFamily="18" charset="2"/>
              <a:buNone/>
            </a:pPr>
            <a:r>
              <a:rPr lang="en-US" b="1" dirty="0" smtClean="0">
                <a:solidFill>
                  <a:srgbClr val="008FAC"/>
                </a:solidFill>
                <a:latin typeface="Calibri" pitchFamily="34" charset="0"/>
              </a:rPr>
              <a:t>Absolute risk reduction </a:t>
            </a:r>
            <a:br>
              <a:rPr lang="en-US" b="1" dirty="0" smtClean="0">
                <a:solidFill>
                  <a:srgbClr val="008FAC"/>
                </a:solidFill>
                <a:latin typeface="Calibri" pitchFamily="34" charset="0"/>
              </a:rPr>
            </a:br>
            <a:r>
              <a:rPr lang="en-US" b="1" dirty="0" smtClean="0">
                <a:solidFill>
                  <a:srgbClr val="008FAC"/>
                </a:solidFill>
                <a:latin typeface="Calibri" pitchFamily="34" charset="0"/>
              </a:rPr>
              <a:t>(ARR)</a:t>
            </a:r>
          </a:p>
          <a:p>
            <a:pPr eaLnBrk="1" hangingPunct="1">
              <a:buFont typeface="Wingdings 3" pitchFamily="18" charset="2"/>
              <a:buNone/>
            </a:pPr>
            <a:endParaRPr lang="en-US" dirty="0" smtClean="0">
              <a:latin typeface="Calibri" pitchFamily="34" charset="0"/>
            </a:endParaRPr>
          </a:p>
          <a:p>
            <a:pPr eaLnBrk="1" hangingPunct="1">
              <a:buFont typeface="Wingdings 3" pitchFamily="18" charset="2"/>
              <a:buNone/>
            </a:pPr>
            <a:r>
              <a:rPr lang="en-US" dirty="0" smtClean="0">
                <a:latin typeface="Calibri" pitchFamily="34" charset="0"/>
              </a:rPr>
              <a:t>  ARR = risk of infection after dog bite without antibiotic treatment – risk of infection after dog bite with antibiotic treatment</a:t>
            </a:r>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
        <p:nvSpPr>
          <p:cNvPr id="57348" name="TextBox 3"/>
          <p:cNvSpPr txBox="1">
            <a:spLocks noChangeArrowheads="1"/>
          </p:cNvSpPr>
          <p:nvPr/>
        </p:nvSpPr>
        <p:spPr bwMode="auto">
          <a:xfrm>
            <a:off x="1908175" y="4149725"/>
            <a:ext cx="2519363" cy="461665"/>
          </a:xfrm>
          <a:prstGeom prst="rect">
            <a:avLst/>
          </a:prstGeom>
          <a:noFill/>
          <a:ln w="9525">
            <a:noFill/>
            <a:miter lim="800000"/>
            <a:headEnd/>
            <a:tailEnd/>
          </a:ln>
        </p:spPr>
        <p:txBody>
          <a:bodyPr>
            <a:spAutoFit/>
          </a:bodyPr>
          <a:lstStyle/>
          <a:p>
            <a:r>
              <a:rPr lang="en-US" sz="2400" b="1" smtClean="0">
                <a:latin typeface="Calibri" pitchFamily="34" charset="0"/>
              </a:rPr>
              <a:t>14% – 7%=7%</a:t>
            </a:r>
            <a:endParaRPr lang="en-US" sz="2400" b="1">
              <a:latin typeface="Calibri" pitchFamily="34" charset="0"/>
            </a:endParaRPr>
          </a:p>
        </p:txBody>
      </p:sp>
      <p:sp>
        <p:nvSpPr>
          <p:cNvPr id="57349" name="Content Placeholder 1"/>
          <p:cNvSpPr txBox="1">
            <a:spLocks/>
          </p:cNvSpPr>
          <p:nvPr/>
        </p:nvSpPr>
        <p:spPr bwMode="auto">
          <a:xfrm>
            <a:off x="468313" y="4797425"/>
            <a:ext cx="8229600" cy="1152525"/>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pitchFamily="2" charset="2"/>
              <a:buChar char="Ø"/>
            </a:pPr>
            <a:r>
              <a:rPr lang="en-US" sz="2700" dirty="0" smtClean="0">
                <a:latin typeface="Calibri" pitchFamily="34" charset="0"/>
              </a:rPr>
              <a:t>For each 100 people, antibiotic treatment will save 7 people from </a:t>
            </a:r>
            <a:r>
              <a:rPr lang="en-US" sz="2700" dirty="0" err="1" smtClean="0">
                <a:latin typeface="Calibri" pitchFamily="34" charset="0"/>
              </a:rPr>
              <a:t>inf</a:t>
            </a:r>
            <a:r>
              <a:rPr lang="hr-HR" sz="2700" dirty="0" smtClean="0">
                <a:latin typeface="Calibri" pitchFamily="34" charset="0"/>
              </a:rPr>
              <a:t>e</a:t>
            </a:r>
            <a:r>
              <a:rPr lang="en-US" sz="2700" dirty="0" err="1" smtClean="0">
                <a:latin typeface="Calibri" pitchFamily="34" charset="0"/>
              </a:rPr>
              <a:t>ction</a:t>
            </a:r>
            <a:r>
              <a:rPr lang="en-US" sz="2700" dirty="0" smtClean="0">
                <a:latin typeface="Calibri" pitchFamily="34" charset="0"/>
              </a:rPr>
              <a:t> after a dog bite. </a:t>
            </a:r>
            <a:endParaRPr lang="en-US" sz="2700" dirty="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2740025"/>
          </a:xfrm>
        </p:spPr>
        <p:txBody>
          <a:bodyPr>
            <a:normAutofit/>
          </a:bodyPr>
          <a:lstStyle/>
          <a:p>
            <a:pPr marL="365760" indent="-256032" algn="ctr" eaLnBrk="1" fontAlgn="auto" hangingPunct="1">
              <a:spcAft>
                <a:spcPts val="0"/>
              </a:spcAft>
              <a:buFont typeface="Wingdings 3"/>
              <a:buNone/>
              <a:defRPr/>
            </a:pPr>
            <a:r>
              <a:rPr lang="en-US" b="1" dirty="0" smtClean="0">
                <a:solidFill>
                  <a:srgbClr val="008FAC"/>
                </a:solidFill>
                <a:latin typeface="Calibri" pitchFamily="34" charset="0"/>
              </a:rPr>
              <a:t>NNT (number needed to treat</a:t>
            </a:r>
            <a:r>
              <a:rPr lang="en-US" b="1" dirty="0" smtClean="0">
                <a:solidFill>
                  <a:srgbClr val="FF0000"/>
                </a:solidFill>
                <a:effectLst>
                  <a:outerShdw blurRad="38100" dist="38100" dir="2700000" algn="tl">
                    <a:srgbClr val="000000">
                      <a:alpha val="43137"/>
                    </a:srgbClr>
                  </a:outerShdw>
                </a:effectLst>
                <a:latin typeface="Calibri" pitchFamily="34" charset="0"/>
              </a:rPr>
              <a:t> </a:t>
            </a:r>
            <a:r>
              <a:rPr lang="en-US" b="1" dirty="0" smtClean="0">
                <a:latin typeface="Calibri" pitchFamily="34" charset="0"/>
              </a:rPr>
              <a:t>or </a:t>
            </a:r>
            <a:r>
              <a:rPr lang="en-US" b="1" dirty="0" smtClean="0">
                <a:solidFill>
                  <a:srgbClr val="008FAC"/>
                </a:solidFill>
                <a:latin typeface="Calibri" pitchFamily="34" charset="0"/>
              </a:rPr>
              <a:t>number of patients who need to be treated in order to prevent 1 harmful event)</a:t>
            </a:r>
          </a:p>
          <a:p>
            <a:pPr marL="365760" indent="-256032" eaLnBrk="1" fontAlgn="auto" hangingPunct="1">
              <a:spcAft>
                <a:spcPts val="0"/>
              </a:spcAft>
              <a:buFont typeface="Wingdings 3"/>
              <a:buNone/>
              <a:defRPr/>
            </a:pPr>
            <a:endParaRPr lang="en-US" dirty="0" smtClean="0">
              <a:latin typeface="Calibri" pitchFamily="34" charset="0"/>
            </a:endParaRPr>
          </a:p>
          <a:p>
            <a:pPr marL="365760" indent="-256032" eaLnBrk="1" fontAlgn="auto" hangingPunct="1">
              <a:spcAft>
                <a:spcPts val="0"/>
              </a:spcAft>
              <a:buFont typeface="Wingdings 3"/>
              <a:buNone/>
              <a:defRPr/>
            </a:pPr>
            <a:r>
              <a:rPr lang="en-US" dirty="0" smtClean="0">
                <a:latin typeface="Calibri" pitchFamily="34" charset="0"/>
              </a:rPr>
              <a:t>  NNT= total </a:t>
            </a:r>
            <a:r>
              <a:rPr lang="hr-HR" dirty="0" smtClean="0">
                <a:latin typeface="Calibri" pitchFamily="34" charset="0"/>
              </a:rPr>
              <a:t>N</a:t>
            </a:r>
            <a:r>
              <a:rPr lang="en-US" dirty="0" smtClean="0">
                <a:latin typeface="Calibri" pitchFamily="34" charset="0"/>
              </a:rPr>
              <a:t>o. treated people /No. ‘cured’ people</a:t>
            </a:r>
          </a:p>
          <a:p>
            <a:pPr marL="365760" indent="-256032" eaLnBrk="1" fontAlgn="auto" hangingPunct="1">
              <a:spcAft>
                <a:spcPts val="0"/>
              </a:spcAft>
              <a:buFont typeface="Wingdings 3"/>
              <a:buNone/>
              <a:defRPr/>
            </a:pPr>
            <a:endParaRPr lang="en-US" dirty="0">
              <a:latin typeface="Calibri" pitchFamily="34" charset="0"/>
            </a:endParaRPr>
          </a:p>
        </p:txBody>
      </p:sp>
      <p:sp>
        <p:nvSpPr>
          <p:cNvPr id="58372" name="TextBox 3"/>
          <p:cNvSpPr txBox="1">
            <a:spLocks noChangeArrowheads="1"/>
          </p:cNvSpPr>
          <p:nvPr/>
        </p:nvSpPr>
        <p:spPr bwMode="auto">
          <a:xfrm>
            <a:off x="2071688" y="4286250"/>
            <a:ext cx="2520950" cy="461963"/>
          </a:xfrm>
          <a:prstGeom prst="rect">
            <a:avLst/>
          </a:prstGeom>
          <a:noFill/>
          <a:ln w="9525">
            <a:noFill/>
            <a:miter lim="800000"/>
            <a:headEnd/>
            <a:tailEnd/>
          </a:ln>
        </p:spPr>
        <p:txBody>
          <a:bodyPr>
            <a:spAutoFit/>
          </a:bodyPr>
          <a:lstStyle/>
          <a:p>
            <a:r>
              <a:rPr lang="en-US" sz="2400" b="1" smtClean="0">
                <a:latin typeface="Calibri" pitchFamily="34" charset="0"/>
              </a:rPr>
              <a:t>100/7=14</a:t>
            </a:r>
            <a:endParaRPr lang="en-US" sz="2400" b="1">
              <a:latin typeface="Calibri" pitchFamily="34" charset="0"/>
            </a:endParaRPr>
          </a:p>
        </p:txBody>
      </p:sp>
      <p:sp>
        <p:nvSpPr>
          <p:cNvPr id="58373" name="Content Placeholder 1"/>
          <p:cNvSpPr txBox="1">
            <a:spLocks/>
          </p:cNvSpPr>
          <p:nvPr/>
        </p:nvSpPr>
        <p:spPr bwMode="auto">
          <a:xfrm>
            <a:off x="500063" y="5000625"/>
            <a:ext cx="8229600" cy="1152525"/>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pitchFamily="2" charset="2"/>
              <a:buChar char="Ø"/>
            </a:pPr>
            <a:r>
              <a:rPr lang="en-US" sz="2700" dirty="0" smtClean="0">
                <a:latin typeface="Calibri" pitchFamily="34" charset="0"/>
              </a:rPr>
              <a:t>It is needed to treat 14 patients with a dog bite to prevent 1 case of infection. </a:t>
            </a:r>
            <a:endParaRPr lang="en-US" sz="2700" dirty="0">
              <a:latin typeface="Calibri" pitchFamily="34" charset="0"/>
            </a:endParaRPr>
          </a:p>
        </p:txBody>
      </p:sp>
      <p:sp>
        <p:nvSpPr>
          <p:cNvPr id="7"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1"/>
          <p:cNvSpPr>
            <a:spLocks noGrp="1"/>
          </p:cNvSpPr>
          <p:nvPr>
            <p:ph idx="1"/>
          </p:nvPr>
        </p:nvSpPr>
        <p:spPr>
          <a:xfrm>
            <a:off x="457200" y="1481138"/>
            <a:ext cx="8229600" cy="2235200"/>
          </a:xfrm>
        </p:spPr>
        <p:txBody>
          <a:bodyPr>
            <a:normAutofit/>
          </a:bodyPr>
          <a:lstStyle/>
          <a:p>
            <a:pPr algn="ctr" eaLnBrk="1" hangingPunct="1">
              <a:buFont typeface="Wingdings 3" pitchFamily="18" charset="2"/>
              <a:buNone/>
            </a:pPr>
            <a:r>
              <a:rPr lang="en-US" b="1" dirty="0" smtClean="0">
                <a:solidFill>
                  <a:srgbClr val="008FAC"/>
                </a:solidFill>
                <a:latin typeface="Calibri" pitchFamily="34" charset="0"/>
              </a:rPr>
              <a:t>Relative risk (RR)</a:t>
            </a:r>
          </a:p>
          <a:p>
            <a:pPr eaLnBrk="1" hangingPunct="1">
              <a:buFont typeface="Wingdings 3" pitchFamily="18" charset="2"/>
              <a:buNone/>
            </a:pPr>
            <a:endParaRPr lang="en-US" dirty="0" smtClean="0">
              <a:latin typeface="Calibri" pitchFamily="34" charset="0"/>
            </a:endParaRPr>
          </a:p>
          <a:p>
            <a:pPr eaLnBrk="1" hangingPunct="1">
              <a:buFont typeface="Wingdings 3" pitchFamily="18" charset="2"/>
              <a:buNone/>
            </a:pPr>
            <a:r>
              <a:rPr lang="en-US" dirty="0" smtClean="0">
                <a:latin typeface="Calibri" pitchFamily="34" charset="0"/>
              </a:rPr>
              <a:t>  RR= ratio of risk of infection with antibiotics and risk of infection without infection</a:t>
            </a:r>
          </a:p>
        </p:txBody>
      </p:sp>
      <p:sp>
        <p:nvSpPr>
          <p:cNvPr id="59396" name="TextBox 3"/>
          <p:cNvSpPr txBox="1">
            <a:spLocks noChangeArrowheads="1"/>
          </p:cNvSpPr>
          <p:nvPr/>
        </p:nvSpPr>
        <p:spPr bwMode="auto">
          <a:xfrm>
            <a:off x="2339975" y="3644900"/>
            <a:ext cx="4319588" cy="461963"/>
          </a:xfrm>
          <a:prstGeom prst="rect">
            <a:avLst/>
          </a:prstGeom>
          <a:noFill/>
          <a:ln w="9525">
            <a:noFill/>
            <a:miter lim="800000"/>
            <a:headEnd/>
            <a:tailEnd/>
          </a:ln>
        </p:spPr>
        <p:txBody>
          <a:bodyPr>
            <a:spAutoFit/>
          </a:bodyPr>
          <a:lstStyle/>
          <a:p>
            <a:r>
              <a:rPr lang="en-US" sz="2400" b="1" smtClean="0">
                <a:latin typeface="Calibri" pitchFamily="34" charset="0"/>
              </a:rPr>
              <a:t>=0.07/0.14=0.5 (50%)</a:t>
            </a:r>
            <a:endParaRPr lang="en-US" sz="2400" b="1">
              <a:latin typeface="Calibri" pitchFamily="34" charset="0"/>
            </a:endParaRPr>
          </a:p>
        </p:txBody>
      </p:sp>
      <p:sp>
        <p:nvSpPr>
          <p:cNvPr id="5" name="Content Placeholder 1"/>
          <p:cNvSpPr txBox="1">
            <a:spLocks/>
          </p:cNvSpPr>
          <p:nvPr/>
        </p:nvSpPr>
        <p:spPr>
          <a:xfrm>
            <a:off x="468313" y="4365625"/>
            <a:ext cx="8229600" cy="1150938"/>
          </a:xfrm>
          <a:prstGeom prst="rect">
            <a:avLst/>
          </a:prstGeom>
        </p:spPr>
        <p:txBody>
          <a:bodyPr>
            <a:normAutofit fontScale="92500" lnSpcReduction="10000"/>
          </a:bodyPr>
          <a:lstStyle/>
          <a:p>
            <a:pPr marL="365760" indent="-256032" fontAlgn="auto">
              <a:spcBef>
                <a:spcPts val="400"/>
              </a:spcBef>
              <a:spcAft>
                <a:spcPts val="0"/>
              </a:spcAft>
              <a:buClr>
                <a:schemeClr val="accent1"/>
              </a:buClr>
              <a:buSzPct val="68000"/>
              <a:buFont typeface="Wingdings" pitchFamily="2" charset="2"/>
              <a:buChar char="Ø"/>
              <a:defRPr/>
            </a:pPr>
            <a:r>
              <a:rPr lang="en-US" sz="2700" dirty="0" smtClean="0">
                <a:latin typeface="Calibri" pitchFamily="34" charset="0"/>
                <a:cs typeface="+mn-cs"/>
              </a:rPr>
              <a:t>It is better to use ARR or NNT when talking to patients. It is more difficult to explain RR because it does not depend on the number of patients in the study.</a:t>
            </a:r>
            <a:endParaRPr lang="en-US" sz="2700" dirty="0">
              <a:latin typeface="Calibri" pitchFamily="34" charset="0"/>
              <a:cs typeface="+mn-cs"/>
            </a:endParaRPr>
          </a:p>
        </p:txBody>
      </p:sp>
      <p:sp>
        <p:nvSpPr>
          <p:cNvPr id="7"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1"/>
          <p:cNvSpPr>
            <a:spLocks noGrp="1"/>
          </p:cNvSpPr>
          <p:nvPr>
            <p:ph idx="1"/>
          </p:nvPr>
        </p:nvSpPr>
        <p:spPr>
          <a:xfrm>
            <a:off x="457200" y="1481138"/>
            <a:ext cx="8229600" cy="2235200"/>
          </a:xfrm>
        </p:spPr>
        <p:txBody>
          <a:bodyPr/>
          <a:lstStyle/>
          <a:p>
            <a:pPr algn="ctr" eaLnBrk="1" hangingPunct="1">
              <a:buFont typeface="Wingdings 3" pitchFamily="18" charset="2"/>
              <a:buNone/>
            </a:pPr>
            <a:r>
              <a:rPr lang="en-US" b="1" smtClean="0">
                <a:solidFill>
                  <a:srgbClr val="008FAC"/>
                </a:solidFill>
                <a:latin typeface="Calibri" pitchFamily="34" charset="0"/>
              </a:rPr>
              <a:t>relative risk reduction (RRR)</a:t>
            </a:r>
          </a:p>
          <a:p>
            <a:pPr eaLnBrk="1" hangingPunct="1">
              <a:buFont typeface="Wingdings 3" pitchFamily="18" charset="2"/>
              <a:buNone/>
            </a:pPr>
            <a:endParaRPr lang="en-US" smtClean="0">
              <a:latin typeface="Calibri" pitchFamily="34" charset="0"/>
            </a:endParaRPr>
          </a:p>
          <a:p>
            <a:pPr eaLnBrk="1" hangingPunct="1">
              <a:buFont typeface="Wingdings 3" pitchFamily="18" charset="2"/>
              <a:buNone/>
            </a:pPr>
            <a:r>
              <a:rPr lang="en-US" smtClean="0">
                <a:latin typeface="Calibri" pitchFamily="34" charset="0"/>
              </a:rPr>
              <a:t>  RRR= 1- RR</a:t>
            </a:r>
          </a:p>
        </p:txBody>
      </p:sp>
      <p:sp>
        <p:nvSpPr>
          <p:cNvPr id="60420" name="TextBox 3"/>
          <p:cNvSpPr txBox="1">
            <a:spLocks noChangeArrowheads="1"/>
          </p:cNvSpPr>
          <p:nvPr/>
        </p:nvSpPr>
        <p:spPr bwMode="auto">
          <a:xfrm>
            <a:off x="2339975" y="3644900"/>
            <a:ext cx="4319588" cy="461963"/>
          </a:xfrm>
          <a:prstGeom prst="rect">
            <a:avLst/>
          </a:prstGeom>
          <a:noFill/>
          <a:ln w="9525">
            <a:noFill/>
            <a:miter lim="800000"/>
            <a:headEnd/>
            <a:tailEnd/>
          </a:ln>
        </p:spPr>
        <p:txBody>
          <a:bodyPr>
            <a:spAutoFit/>
          </a:bodyPr>
          <a:lstStyle/>
          <a:p>
            <a:r>
              <a:rPr lang="en-US" sz="2400" b="1" smtClean="0">
                <a:latin typeface="Calibri" pitchFamily="34" charset="0"/>
              </a:rPr>
              <a:t>=1-0.5=0.5 (50%)</a:t>
            </a:r>
            <a:endParaRPr lang="en-US" sz="2400" b="1">
              <a:latin typeface="Calibri" pitchFamily="34" charset="0"/>
            </a:endParaRPr>
          </a:p>
        </p:txBody>
      </p:sp>
      <p:sp>
        <p:nvSpPr>
          <p:cNvPr id="60421" name="Content Placeholder 1"/>
          <p:cNvSpPr txBox="1">
            <a:spLocks/>
          </p:cNvSpPr>
          <p:nvPr/>
        </p:nvSpPr>
        <p:spPr bwMode="auto">
          <a:xfrm>
            <a:off x="468313" y="4365625"/>
            <a:ext cx="8229600" cy="1150938"/>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pitchFamily="2" charset="2"/>
              <a:buChar char="Ø"/>
            </a:pPr>
            <a:r>
              <a:rPr lang="en-US" sz="2700" smtClean="0">
                <a:latin typeface="Calibri" pitchFamily="34" charset="0"/>
              </a:rPr>
              <a:t>Antibiotic therapy reduces the risk of infection by 50%.</a:t>
            </a:r>
            <a:endParaRPr lang="en-US" sz="2700">
              <a:latin typeface="Calibri" pitchFamily="34" charset="0"/>
            </a:endParaRPr>
          </a:p>
        </p:txBody>
      </p:sp>
      <p:sp>
        <p:nvSpPr>
          <p:cNvPr id="7"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Isosceles Triangle 3"/>
          <p:cNvSpPr/>
          <p:nvPr/>
        </p:nvSpPr>
        <p:spPr>
          <a:xfrm>
            <a:off x="2843808" y="1341438"/>
            <a:ext cx="4014192" cy="4895874"/>
          </a:xfrm>
          <a:prstGeom prst="triangle">
            <a:avLst>
              <a:gd name="adj" fmla="val 49365"/>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
        <p:nvSpPr>
          <p:cNvPr id="25603" name="Title 3"/>
          <p:cNvSpPr>
            <a:spLocks noGrp="1"/>
          </p:cNvSpPr>
          <p:nvPr>
            <p:ph type="title"/>
          </p:nvPr>
        </p:nvSpPr>
        <p:spPr>
          <a:xfrm>
            <a:off x="590550" y="188913"/>
            <a:ext cx="8229600" cy="1143000"/>
          </a:xfrm>
        </p:spPr>
        <p:txBody>
          <a:bodyPr/>
          <a:lstStyle/>
          <a:p>
            <a:pPr eaLnBrk="1" hangingPunct="1"/>
            <a:r>
              <a:rPr lang="hr-HR" dirty="0" err="1" smtClean="0">
                <a:solidFill>
                  <a:schemeClr val="bg1"/>
                </a:solidFill>
                <a:effectLst/>
                <a:latin typeface="Calibri" pitchFamily="34" charset="0"/>
                <a:cs typeface="Calibri" pitchFamily="34" charset="0"/>
              </a:rPr>
              <a:t>Levels</a:t>
            </a:r>
            <a:r>
              <a:rPr lang="hr-HR" dirty="0" smtClean="0">
                <a:solidFill>
                  <a:schemeClr val="bg1"/>
                </a:solidFill>
                <a:effectLst/>
                <a:latin typeface="Calibri" pitchFamily="34" charset="0"/>
                <a:cs typeface="Calibri" pitchFamily="34" charset="0"/>
              </a:rPr>
              <a:t> </a:t>
            </a:r>
            <a:r>
              <a:rPr lang="hr-HR" dirty="0" err="1" smtClean="0">
                <a:solidFill>
                  <a:schemeClr val="bg1"/>
                </a:solidFill>
                <a:effectLst/>
                <a:latin typeface="Calibri" pitchFamily="34" charset="0"/>
                <a:cs typeface="Calibri" pitchFamily="34" charset="0"/>
              </a:rPr>
              <a:t>of</a:t>
            </a:r>
            <a:r>
              <a:rPr lang="hr-HR" dirty="0" smtClean="0">
                <a:solidFill>
                  <a:schemeClr val="bg1"/>
                </a:solidFill>
                <a:effectLst/>
                <a:latin typeface="Calibri" pitchFamily="34" charset="0"/>
                <a:cs typeface="Calibri" pitchFamily="34" charset="0"/>
              </a:rPr>
              <a:t> </a:t>
            </a:r>
            <a:r>
              <a:rPr lang="hr-HR" dirty="0" err="1" smtClean="0">
                <a:solidFill>
                  <a:schemeClr val="bg1"/>
                </a:solidFill>
                <a:effectLst/>
                <a:latin typeface="Calibri" pitchFamily="34" charset="0"/>
                <a:cs typeface="Calibri" pitchFamily="34" charset="0"/>
              </a:rPr>
              <a:t>evidence</a:t>
            </a:r>
            <a:endParaRPr lang="hr-HR" dirty="0" smtClean="0">
              <a:solidFill>
                <a:schemeClr val="bg1"/>
              </a:solidFill>
              <a:effectLst/>
              <a:latin typeface="Calibri" pitchFamily="34" charset="0"/>
              <a:cs typeface="Calibri" pitchFamily="34" charset="0"/>
            </a:endParaRPr>
          </a:p>
        </p:txBody>
      </p:sp>
      <p:sp>
        <p:nvSpPr>
          <p:cNvPr id="3" name="Rectangle 2"/>
          <p:cNvSpPr/>
          <p:nvPr/>
        </p:nvSpPr>
        <p:spPr>
          <a:xfrm>
            <a:off x="755576" y="1484784"/>
            <a:ext cx="8208911" cy="4228850"/>
          </a:xfrm>
          <a:prstGeom prst="rect">
            <a:avLst/>
          </a:prstGeom>
        </p:spPr>
        <p:txBody>
          <a:bodyPr wrap="square">
            <a:spAutoFit/>
          </a:bodyPr>
          <a:lstStyle/>
          <a:p>
            <a:pPr marL="495300" indent="-495300" algn="ctr">
              <a:lnSpc>
                <a:spcPct val="80000"/>
              </a:lnSpc>
              <a:defRPr/>
            </a:pPr>
            <a:r>
              <a:rPr lang="en-US" sz="2400" b="1" smtClean="0">
                <a:solidFill>
                  <a:schemeClr val="bg1"/>
                </a:solidFill>
                <a:latin typeface="Calibri" pitchFamily="34" charset="0"/>
                <a:cs typeface="Calibri" pitchFamily="34" charset="0"/>
              </a:rPr>
              <a:t>N of1 RCT</a:t>
            </a:r>
          </a:p>
          <a:p>
            <a:pPr marL="495300" indent="-495300" algn="ctr">
              <a:lnSpc>
                <a:spcPct val="80000"/>
              </a:lnSpc>
              <a:defRPr/>
            </a:pPr>
            <a:endParaRPr lang="en-US" sz="2400" b="1" smtClean="0">
              <a:solidFill>
                <a:schemeClr val="bg1"/>
              </a:solidFill>
              <a:latin typeface="Calibri" pitchFamily="34" charset="0"/>
              <a:cs typeface="Calibri" pitchFamily="34" charset="0"/>
            </a:endParaRPr>
          </a:p>
          <a:p>
            <a:pPr marL="495300" indent="-495300" algn="ctr">
              <a:lnSpc>
                <a:spcPct val="80000"/>
              </a:lnSpc>
              <a:defRPr/>
            </a:pPr>
            <a:r>
              <a:rPr lang="en-US" sz="2400" b="1" smtClean="0">
                <a:solidFill>
                  <a:schemeClr val="bg1"/>
                </a:solidFill>
                <a:latin typeface="Calibri" pitchFamily="34" charset="0"/>
                <a:cs typeface="Calibri" pitchFamily="34" charset="0"/>
              </a:rPr>
              <a:t>Systematic review of RCTs (w or w/o metaanalysis)</a:t>
            </a:r>
          </a:p>
          <a:p>
            <a:pPr marL="495300" indent="-495300" algn="ctr">
              <a:lnSpc>
                <a:spcPct val="80000"/>
              </a:lnSpc>
              <a:defRPr/>
            </a:pPr>
            <a:endParaRPr lang="en-US" sz="2400" b="1" smtClean="0">
              <a:solidFill>
                <a:schemeClr val="bg1"/>
              </a:solidFill>
              <a:latin typeface="Calibri" pitchFamily="34" charset="0"/>
              <a:cs typeface="Calibri" pitchFamily="34" charset="0"/>
            </a:endParaRPr>
          </a:p>
          <a:p>
            <a:pPr marL="495300" indent="-495300" algn="ctr">
              <a:lnSpc>
                <a:spcPct val="80000"/>
              </a:lnSpc>
              <a:defRPr/>
            </a:pPr>
            <a:r>
              <a:rPr lang="en-US" sz="2400" b="1" smtClean="0">
                <a:solidFill>
                  <a:schemeClr val="bg1"/>
                </a:solidFill>
                <a:latin typeface="Calibri" pitchFamily="34" charset="0"/>
                <a:cs typeface="Calibri" pitchFamily="34" charset="0"/>
              </a:rPr>
              <a:t>Individual RCT</a:t>
            </a:r>
          </a:p>
          <a:p>
            <a:pPr marL="495300" indent="-495300" algn="ctr">
              <a:lnSpc>
                <a:spcPct val="80000"/>
              </a:lnSpc>
              <a:defRPr/>
            </a:pPr>
            <a:endParaRPr lang="en-US" sz="2400" b="1" smtClean="0">
              <a:solidFill>
                <a:schemeClr val="bg1"/>
              </a:solidFill>
              <a:latin typeface="Calibri" pitchFamily="34" charset="0"/>
              <a:cs typeface="Calibri" pitchFamily="34" charset="0"/>
            </a:endParaRPr>
          </a:p>
          <a:p>
            <a:pPr marL="495300" indent="-495300" algn="ctr">
              <a:lnSpc>
                <a:spcPct val="80000"/>
              </a:lnSpc>
              <a:defRPr/>
            </a:pPr>
            <a:r>
              <a:rPr lang="en-US" sz="2400" b="1" smtClean="0">
                <a:solidFill>
                  <a:schemeClr val="bg1"/>
                </a:solidFill>
                <a:latin typeface="Calibri" pitchFamily="34" charset="0"/>
                <a:cs typeface="Calibri" pitchFamily="34" charset="0"/>
              </a:rPr>
              <a:t>Systematic review of observational studies</a:t>
            </a:r>
          </a:p>
          <a:p>
            <a:pPr marL="495300" indent="-495300" algn="ctr">
              <a:lnSpc>
                <a:spcPct val="80000"/>
              </a:lnSpc>
              <a:defRPr/>
            </a:pPr>
            <a:endParaRPr lang="en-US" sz="2400" b="1" smtClean="0">
              <a:solidFill>
                <a:schemeClr val="bg1"/>
              </a:solidFill>
              <a:latin typeface="Calibri" pitchFamily="34" charset="0"/>
              <a:cs typeface="Calibri" pitchFamily="34" charset="0"/>
            </a:endParaRPr>
          </a:p>
          <a:p>
            <a:pPr marL="495300" indent="-495300" algn="ctr">
              <a:lnSpc>
                <a:spcPct val="80000"/>
              </a:lnSpc>
              <a:defRPr/>
            </a:pPr>
            <a:r>
              <a:rPr lang="en-US" sz="2400" b="1" smtClean="0">
                <a:solidFill>
                  <a:schemeClr val="bg1"/>
                </a:solidFill>
                <a:latin typeface="Calibri" pitchFamily="34" charset="0"/>
                <a:cs typeface="Calibri" pitchFamily="34" charset="0"/>
              </a:rPr>
              <a:t>Individual observation study</a:t>
            </a:r>
          </a:p>
          <a:p>
            <a:pPr marL="495300" indent="-495300" algn="ctr">
              <a:lnSpc>
                <a:spcPct val="80000"/>
              </a:lnSpc>
              <a:defRPr/>
            </a:pPr>
            <a:r>
              <a:rPr lang="en-US" sz="2400" b="1" smtClean="0">
                <a:solidFill>
                  <a:schemeClr val="bg1"/>
                </a:solidFill>
                <a:latin typeface="Calibri" pitchFamily="34" charset="0"/>
                <a:cs typeface="Calibri" pitchFamily="34" charset="0"/>
              </a:rPr>
              <a:t>(cohort, case-conrol, cross-sectional study )</a:t>
            </a:r>
          </a:p>
          <a:p>
            <a:pPr marL="495300" indent="-495300" algn="ctr">
              <a:lnSpc>
                <a:spcPct val="80000"/>
              </a:lnSpc>
              <a:defRPr/>
            </a:pPr>
            <a:endParaRPr lang="en-US" sz="2400" b="1" smtClean="0">
              <a:solidFill>
                <a:schemeClr val="bg1"/>
              </a:solidFill>
              <a:latin typeface="Calibri" pitchFamily="34" charset="0"/>
              <a:cs typeface="Calibri" pitchFamily="34" charset="0"/>
            </a:endParaRPr>
          </a:p>
          <a:p>
            <a:pPr marL="495300" indent="-495300" algn="ctr">
              <a:lnSpc>
                <a:spcPct val="80000"/>
              </a:lnSpc>
              <a:defRPr/>
            </a:pPr>
            <a:r>
              <a:rPr lang="en-US" sz="2400" b="1" smtClean="0">
                <a:solidFill>
                  <a:schemeClr val="bg1"/>
                </a:solidFill>
                <a:latin typeface="Calibri" pitchFamily="34" charset="0"/>
                <a:cs typeface="Calibri" pitchFamily="34" charset="0"/>
              </a:rPr>
              <a:t>Physiological study</a:t>
            </a:r>
          </a:p>
          <a:p>
            <a:pPr marL="495300" indent="-495300" algn="ctr">
              <a:lnSpc>
                <a:spcPct val="80000"/>
              </a:lnSpc>
              <a:defRPr/>
            </a:pPr>
            <a:endParaRPr lang="en-US" sz="2400" b="1" smtClean="0">
              <a:solidFill>
                <a:schemeClr val="bg1"/>
              </a:solidFill>
              <a:latin typeface="Calibri" pitchFamily="34" charset="0"/>
              <a:cs typeface="Calibri" pitchFamily="34" charset="0"/>
            </a:endParaRPr>
          </a:p>
          <a:p>
            <a:pPr marL="495300" indent="-495300" algn="ctr">
              <a:lnSpc>
                <a:spcPct val="80000"/>
              </a:lnSpc>
              <a:defRPr/>
            </a:pPr>
            <a:r>
              <a:rPr lang="en-US" sz="2400" b="1" smtClean="0">
                <a:solidFill>
                  <a:schemeClr val="bg1"/>
                </a:solidFill>
                <a:latin typeface="Calibri" pitchFamily="34" charset="0"/>
                <a:cs typeface="Calibri" pitchFamily="34" charset="0"/>
              </a:rPr>
              <a:t>Non-systematic clinical observations</a:t>
            </a:r>
            <a:endParaRPr lang="en-US" sz="2400" b="1">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fontAlgn="auto" hangingPunct="1">
              <a:spcAft>
                <a:spcPts val="0"/>
              </a:spcAft>
              <a:defRPr/>
            </a:pPr>
            <a:r>
              <a:rPr lang="hr-HR" dirty="0" err="1" smtClean="0">
                <a:solidFill>
                  <a:srgbClr val="008FAC"/>
                </a:solidFill>
                <a:effectLst/>
                <a:latin typeface="Calibri" pitchFamily="34" charset="0"/>
                <a:cs typeface="Calibri" pitchFamily="34" charset="0"/>
              </a:rPr>
              <a:t>Practical</a:t>
            </a:r>
            <a:r>
              <a:rPr lang="hr-HR" dirty="0" smtClean="0">
                <a:solidFill>
                  <a:srgbClr val="008FAC"/>
                </a:solidFill>
                <a:effectLst/>
                <a:latin typeface="Calibri" pitchFamily="34" charset="0"/>
                <a:cs typeface="Calibri" pitchFamily="34" charset="0"/>
              </a:rPr>
              <a:t> – NNT </a:t>
            </a:r>
            <a:r>
              <a:rPr lang="hr-HR" dirty="0" err="1" smtClean="0">
                <a:solidFill>
                  <a:srgbClr val="008FAC"/>
                </a:solidFill>
                <a:effectLst/>
                <a:latin typeface="Calibri" pitchFamily="34" charset="0"/>
                <a:cs typeface="Calibri" pitchFamily="34" charset="0"/>
              </a:rPr>
              <a:t>calculation</a:t>
            </a:r>
            <a:endParaRPr lang="hr-HR" dirty="0">
              <a:solidFill>
                <a:srgbClr val="008FAC"/>
              </a:solidFill>
              <a:effectLst/>
              <a:latin typeface="Calibri" pitchFamily="34" charset="0"/>
              <a:cs typeface="Calibri" pitchFamily="34" charset="0"/>
            </a:endParaRPr>
          </a:p>
        </p:txBody>
      </p:sp>
      <p:sp>
        <p:nvSpPr>
          <p:cNvPr id="2050" name="Rectangle 2"/>
          <p:cNvSpPr>
            <a:spLocks noChangeArrowheads="1"/>
          </p:cNvSpPr>
          <p:nvPr/>
        </p:nvSpPr>
        <p:spPr bwMode="auto">
          <a:xfrm>
            <a:off x="214282" y="1428736"/>
            <a:ext cx="850109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Definition:</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lv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NNT is the number of patients needed to be treated to prevent one harmful outcome.</a:t>
            </a:r>
            <a:r>
              <a:rPr kumimoji="0" lang="en-US" sz="2400" b="0" i="0" u="none" strike="noStrike" cap="none" normalizeH="0" dirty="0" smtClean="0">
                <a:ln>
                  <a:noFill/>
                </a:ln>
                <a:solidFill>
                  <a:schemeClr val="tx1"/>
                </a:solidFill>
                <a:effectLst/>
                <a:latin typeface="Calibri" pitchFamily="34" charset="0"/>
                <a:ea typeface="Calibri" pitchFamily="34" charset="0"/>
                <a:cs typeface="Calibri" pitchFamily="34" charset="0"/>
              </a:rPr>
              <a:t> NNT is a reciprocal value of absolute risk reduction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(1/ARR).</a:t>
            </a:r>
          </a:p>
          <a:p>
            <a:pPr lvl="0"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NNT calculation: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Calibri" pitchFamily="34" charset="0"/>
              </a:rPr>
              <a:t>For appearance</a:t>
            </a:r>
            <a:r>
              <a:rPr kumimoji="0" lang="en-US" sz="2000" b="0" i="0" u="none" strike="noStrike" cap="none" normalizeH="0" dirty="0" smtClean="0">
                <a:ln>
                  <a:noFill/>
                </a:ln>
                <a:solidFill>
                  <a:schemeClr val="tx1"/>
                </a:solidFill>
                <a:effectLst/>
                <a:latin typeface="Calibri" pitchFamily="34" charset="0"/>
                <a:cs typeface="Calibri" pitchFamily="34" charset="0"/>
              </a:rPr>
              <a:t> of disease/harm</a:t>
            </a:r>
            <a:r>
              <a:rPr kumimoji="0" lang="en-US" sz="2000" b="0" i="0" u="none" strike="noStrike" cap="none" normalizeH="0" baseline="0" dirty="0" smtClean="0">
                <a:ln>
                  <a:noFill/>
                </a:ln>
                <a:solidFill>
                  <a:schemeClr val="tx1"/>
                </a:solidFill>
                <a:effectLst/>
                <a:latin typeface="Calibri" pitchFamily="34" charset="0"/>
                <a:cs typeface="Calibri" pitchFamily="34" charset="0"/>
              </a:rPr>
              <a:t>:			</a:t>
            </a:r>
            <a:r>
              <a:rPr lang="en-US" sz="2000" dirty="0" smtClean="0">
                <a:latin typeface="Calibri" pitchFamily="34" charset="0"/>
                <a:cs typeface="Calibri" pitchFamily="34" charset="0"/>
              </a:rPr>
              <a:t>For improvement in health:</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NNT=						NNT=</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2051" name="Rectangle 3"/>
          <p:cNvSpPr>
            <a:spLocks noChangeArrowheads="1"/>
          </p:cNvSpPr>
          <p:nvPr/>
        </p:nvSpPr>
        <p:spPr bwMode="auto">
          <a:xfrm>
            <a:off x="857224" y="4857760"/>
            <a:ext cx="800102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where</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CER – control group event rate)</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EER – experimental group event rate)</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BA"/>
          </a:p>
        </p:txBody>
      </p:sp>
      <p:graphicFrame>
        <p:nvGraphicFramePr>
          <p:cNvPr id="4" name="Object 3"/>
          <p:cNvGraphicFramePr>
            <a:graphicFrameLocks noChangeAspect="1"/>
          </p:cNvGraphicFramePr>
          <p:nvPr/>
        </p:nvGraphicFramePr>
        <p:xfrm>
          <a:off x="1142975" y="3929066"/>
          <a:ext cx="2299955" cy="714380"/>
        </p:xfrm>
        <a:graphic>
          <a:graphicData uri="http://schemas.openxmlformats.org/presentationml/2006/ole">
            <p:oleObj spid="_x0000_s2051" name="Jednadžba" r:id="rId4" imgW="1256755" imgH="393529" progId="Equation.3">
              <p:embed/>
            </p:oleObj>
          </a:graphicData>
        </a:graphic>
      </p:graphicFrame>
      <p:graphicFrame>
        <p:nvGraphicFramePr>
          <p:cNvPr id="2053" name="Object 5"/>
          <p:cNvGraphicFramePr>
            <a:graphicFrameLocks noChangeAspect="1"/>
          </p:cNvGraphicFramePr>
          <p:nvPr/>
        </p:nvGraphicFramePr>
        <p:xfrm>
          <a:off x="6572264" y="3929066"/>
          <a:ext cx="2300288" cy="714375"/>
        </p:xfrm>
        <a:graphic>
          <a:graphicData uri="http://schemas.openxmlformats.org/presentationml/2006/ole">
            <p:oleObj spid="_x0000_s2053" name="Jednadžba" r:id="rId5" imgW="1257120" imgH="39348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2071678"/>
            <a:ext cx="850109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latin typeface="Calibri" pitchFamily="34" charset="0"/>
                <a:ea typeface="Calibri" pitchFamily="34" charset="0"/>
                <a:cs typeface="Calibri" pitchFamily="34" charset="0"/>
              </a:rPr>
              <a:t>The results of the Diabetes Control and Complications Trial into the effect of intensive diabetes therapy on the development and progression of neuropathy indicated that neuropathy occurred in 9.6% of patients </a:t>
            </a:r>
            <a:r>
              <a:rPr lang="en-US" sz="2000" dirty="0" err="1" smtClean="0">
                <a:latin typeface="Calibri" pitchFamily="34" charset="0"/>
                <a:ea typeface="Calibri" pitchFamily="34" charset="0"/>
                <a:cs typeface="Calibri" pitchFamily="34" charset="0"/>
              </a:rPr>
              <a:t>randomised</a:t>
            </a:r>
            <a:r>
              <a:rPr lang="en-US" sz="2000" dirty="0" smtClean="0">
                <a:latin typeface="Calibri" pitchFamily="34" charset="0"/>
                <a:ea typeface="Calibri" pitchFamily="34" charset="0"/>
                <a:cs typeface="Calibri" pitchFamily="34" charset="0"/>
              </a:rPr>
              <a:t> to usual care and 2.8% of patients </a:t>
            </a:r>
            <a:r>
              <a:rPr lang="en-US" sz="2000" dirty="0" err="1" smtClean="0">
                <a:latin typeface="Calibri" pitchFamily="34" charset="0"/>
                <a:ea typeface="Calibri" pitchFamily="34" charset="0"/>
                <a:cs typeface="Calibri" pitchFamily="34" charset="0"/>
              </a:rPr>
              <a:t>randomised</a:t>
            </a:r>
            <a:r>
              <a:rPr lang="en-US" sz="2000" dirty="0" smtClean="0">
                <a:latin typeface="Calibri" pitchFamily="34" charset="0"/>
                <a:ea typeface="Calibri" pitchFamily="34" charset="0"/>
                <a:cs typeface="Calibri" pitchFamily="34" charset="0"/>
              </a:rPr>
              <a:t> to intensive therapy. The number of patients we need to treat with the intensive diabetes therapy to prevent one additional occurrence of neuropathy can be determined by calculating the absolute risk reduction as follows:</a:t>
            </a:r>
            <a:endParaRPr lang="hr-HR" sz="2000" dirty="0" smtClean="0">
              <a:latin typeface="Calibri" pitchFamily="34" charset="0"/>
              <a:ea typeface="Calibri" pitchFamily="34" charset="0"/>
              <a:cs typeface="Calibri" pitchFamily="34" charset="0"/>
            </a:endParaRPr>
          </a:p>
          <a:p>
            <a:pPr lvl="0" fontAlgn="base">
              <a:spcBef>
                <a:spcPct val="0"/>
              </a:spcBef>
              <a:spcAft>
                <a:spcPct val="0"/>
              </a:spcAft>
            </a:pPr>
            <a:endParaRPr lang="hr-HR" sz="2000" dirty="0" smtClean="0">
              <a:latin typeface="Calibri" pitchFamily="34" charset="0"/>
              <a:ea typeface="Calibri" pitchFamily="34" charset="0"/>
              <a:cs typeface="Calibri" pitchFamily="34" charset="0"/>
            </a:endParaRPr>
          </a:p>
          <a:p>
            <a:pPr lvl="0" fontAlgn="base">
              <a:spcBef>
                <a:spcPct val="0"/>
              </a:spcBef>
              <a:spcAft>
                <a:spcPct val="0"/>
              </a:spcAft>
            </a:pPr>
            <a:r>
              <a:rPr lang="hr-HR" sz="2000" dirty="0" smtClean="0">
                <a:latin typeface="Calibri" pitchFamily="34" charset="0"/>
                <a:ea typeface="Calibri" pitchFamily="34" charset="0"/>
                <a:cs typeface="Calibri" pitchFamily="34" charset="0"/>
              </a:rPr>
              <a:t>ARR = CER – EER= 9.6% – 2.8% = 6.8% = 0.068</a:t>
            </a:r>
          </a:p>
          <a:p>
            <a:pPr lvl="0" fontAlgn="base">
              <a:spcBef>
                <a:spcPct val="0"/>
              </a:spcBef>
              <a:spcAft>
                <a:spcPct val="0"/>
              </a:spcAft>
            </a:pPr>
            <a:r>
              <a:rPr lang="hr-HR" sz="2000" dirty="0" smtClean="0">
                <a:latin typeface="Calibri" pitchFamily="34" charset="0"/>
                <a:ea typeface="Calibri" pitchFamily="34" charset="0"/>
                <a:cs typeface="Calibri" pitchFamily="34" charset="0"/>
              </a:rPr>
              <a:t>NNT = 1/ARR = 1/0.068= 14.7 ≈ 15</a:t>
            </a:r>
          </a:p>
          <a:p>
            <a:pPr lvl="0" fontAlgn="base">
              <a:spcBef>
                <a:spcPct val="0"/>
              </a:spcBef>
              <a:spcAft>
                <a:spcPct val="0"/>
              </a:spcAft>
            </a:pPr>
            <a:endParaRPr lang="hr-HR" sz="2000" dirty="0" smtClean="0">
              <a:latin typeface="Calibri" pitchFamily="34" charset="0"/>
              <a:ea typeface="Calibri" pitchFamily="34" charset="0"/>
              <a:cs typeface="Calibri" pitchFamily="34" charset="0"/>
            </a:endParaRPr>
          </a:p>
          <a:p>
            <a:pPr lvl="0" fontAlgn="base">
              <a:spcBef>
                <a:spcPct val="0"/>
              </a:spcBef>
              <a:spcAft>
                <a:spcPct val="0"/>
              </a:spcAft>
            </a:pPr>
            <a:r>
              <a:rPr lang="en-US" sz="2000" dirty="0" smtClean="0">
                <a:latin typeface="Calibri" pitchFamily="34" charset="0"/>
                <a:ea typeface="Calibri" pitchFamily="34" charset="0"/>
                <a:cs typeface="Calibri" pitchFamily="34" charset="0"/>
              </a:rPr>
              <a:t>We therefore need to treat 15 diabetic patients with intensive therapy to prevent one from developing neuropathy.</a:t>
            </a:r>
            <a:endParaRPr kumimoji="0" lang="hr-HR" sz="20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2071678"/>
            <a:ext cx="850109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smtClean="0">
                <a:latin typeface="Calibri" pitchFamily="34" charset="0"/>
                <a:ea typeface="Calibri" pitchFamily="34" charset="0"/>
                <a:cs typeface="Calibri" pitchFamily="34" charset="0"/>
              </a:rPr>
              <a:t>Calculate by yourself:</a:t>
            </a:r>
          </a:p>
          <a:p>
            <a:pPr lvl="0" fontAlgn="base">
              <a:spcBef>
                <a:spcPct val="0"/>
              </a:spcBef>
              <a:spcAft>
                <a:spcPct val="0"/>
              </a:spcAft>
            </a:pPr>
            <a:endParaRPr lang="en-US" sz="2400" smtClean="0">
              <a:latin typeface="Calibri" pitchFamily="34" charset="0"/>
              <a:ea typeface="Calibri" pitchFamily="34" charset="0"/>
              <a:cs typeface="Calibri" pitchFamily="34" charset="0"/>
            </a:endParaRPr>
          </a:p>
          <a:p>
            <a:pPr lvl="0" fontAlgn="base">
              <a:spcBef>
                <a:spcPct val="0"/>
              </a:spcBef>
              <a:spcAft>
                <a:spcPct val="0"/>
              </a:spcAft>
            </a:pPr>
            <a:r>
              <a:rPr lang="en-US" sz="2400" smtClean="0">
                <a:latin typeface="Calibri" pitchFamily="34" charset="0"/>
                <a:ea typeface="Calibri" pitchFamily="34" charset="0"/>
                <a:cs typeface="Calibri" pitchFamily="34" charset="0"/>
              </a:rPr>
              <a:t>In a randomised controlled trial looking into the long-term outcome for stroke patients treated in stroke units (SU) compared with patients treated in general wards (GW), the mortality rate 5 years after the onset of stroke was 59.1% in the patients treated in SU and 70.9% in those treated in the GW. How many patients need to be treated in stroke units to prevent one additional death?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1785926"/>
            <a:ext cx="850109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latin typeface="Calibri" pitchFamily="34" charset="0"/>
                <a:ea typeface="Calibri" pitchFamily="34" charset="0"/>
                <a:cs typeface="Calibri" pitchFamily="34" charset="0"/>
              </a:rPr>
              <a:t>P1 Cardiology</a:t>
            </a:r>
          </a:p>
          <a:p>
            <a:pPr lvl="0" fontAlgn="base">
              <a:spcBef>
                <a:spcPct val="0"/>
              </a:spcBef>
              <a:spcAft>
                <a:spcPct val="0"/>
              </a:spcAft>
            </a:pPr>
            <a:r>
              <a:rPr lang="en-US" sz="2400" dirty="0" smtClean="0">
                <a:latin typeface="Calibri" pitchFamily="34" charset="0"/>
                <a:ea typeface="Calibri" pitchFamily="34" charset="0"/>
                <a:cs typeface="Calibri" pitchFamily="34" charset="0"/>
              </a:rPr>
              <a:t>In a RCT, patients with chronic heart failure were randomized into groups that underwent physical exercise programme or not. After 3.4 years, the mortality of the patients in the exercise group was 18.0%, and those without exercise 40.8%. Patients in the exercise programme had some heart problem in 34.0% cases, compared to 75.5% in the non-</a:t>
            </a:r>
            <a:r>
              <a:rPr lang="en-US" sz="2400" dirty="0" err="1" smtClean="0">
                <a:latin typeface="Calibri" pitchFamily="34" charset="0"/>
                <a:ea typeface="Calibri" pitchFamily="34" charset="0"/>
                <a:cs typeface="Calibri" pitchFamily="34" charset="0"/>
              </a:rPr>
              <a:t>exerci</a:t>
            </a:r>
            <a:r>
              <a:rPr lang="hr-HR" sz="2400" dirty="0" smtClean="0">
                <a:latin typeface="Calibri" pitchFamily="34" charset="0"/>
                <a:ea typeface="Calibri" pitchFamily="34" charset="0"/>
                <a:cs typeface="Calibri" pitchFamily="34" charset="0"/>
              </a:rPr>
              <a:t>s</a:t>
            </a:r>
            <a:r>
              <a:rPr lang="en-US" sz="2400" dirty="0" smtClean="0">
                <a:latin typeface="Calibri" pitchFamily="34" charset="0"/>
                <a:ea typeface="Calibri" pitchFamily="34" charset="0"/>
                <a:cs typeface="Calibri" pitchFamily="34" charset="0"/>
              </a:rPr>
              <a:t>e group. Patients with exercise programme had 10.0% hospitalizations because of chronic hearth failure, in comparison to 28.6% in the control group. How many patients need to be included in the exercise programme to prevent an additional case for each of the measured outcomes.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1643050"/>
            <a:ext cx="850109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latin typeface="Calibri" pitchFamily="34" charset="0"/>
                <a:ea typeface="Calibri" pitchFamily="34" charset="0"/>
                <a:cs typeface="Calibri" pitchFamily="34" charset="0"/>
              </a:rPr>
              <a:t>P2 Dermatology</a:t>
            </a:r>
          </a:p>
          <a:p>
            <a:pPr lvl="0" fontAlgn="base">
              <a:spcBef>
                <a:spcPct val="0"/>
              </a:spcBef>
              <a:spcAft>
                <a:spcPct val="0"/>
              </a:spcAft>
            </a:pPr>
            <a:r>
              <a:rPr lang="en-US" sz="2400" dirty="0" smtClean="0">
                <a:latin typeface="Calibri" pitchFamily="34" charset="0"/>
                <a:ea typeface="Calibri" pitchFamily="34" charset="0"/>
                <a:cs typeface="Calibri" pitchFamily="34" charset="0"/>
              </a:rPr>
              <a:t>In an RCT, the patients with an intravenous</a:t>
            </a:r>
            <a:r>
              <a:rPr lang="hr-HR" sz="2400" dirty="0" smtClean="0">
                <a:latin typeface="Calibri" pitchFamily="34" charset="0"/>
                <a:ea typeface="Calibri" pitchFamily="34" charset="0"/>
                <a:cs typeface="Calibri" pitchFamily="34" charset="0"/>
              </a:rPr>
              <a:t>s</a:t>
            </a:r>
            <a:r>
              <a:rPr lang="en-US" sz="2400" dirty="0" smtClean="0">
                <a:latin typeface="Calibri" pitchFamily="34" charset="0"/>
                <a:ea typeface="Calibri" pitchFamily="34" charset="0"/>
                <a:cs typeface="Calibri" pitchFamily="34" charset="0"/>
              </a:rPr>
              <a:t> catheter were randomized into the group that received a skin swab at the place of the catheter with </a:t>
            </a:r>
            <a:r>
              <a:rPr lang="en-US" sz="2400" dirty="0" err="1" smtClean="0">
                <a:latin typeface="Calibri" pitchFamily="34" charset="0"/>
                <a:ea typeface="Calibri" pitchFamily="34" charset="0"/>
                <a:cs typeface="Calibri" pitchFamily="34" charset="0"/>
              </a:rPr>
              <a:t>chlorhexidine</a:t>
            </a:r>
            <a:r>
              <a:rPr lang="en-US" sz="2400" dirty="0" smtClean="0">
                <a:latin typeface="Calibri" pitchFamily="34" charset="0"/>
                <a:ea typeface="Calibri" pitchFamily="34" charset="0"/>
                <a:cs typeface="Calibri" pitchFamily="34" charset="0"/>
              </a:rPr>
              <a:t> (0.5% </a:t>
            </a:r>
            <a:r>
              <a:rPr lang="en-US" sz="2400" dirty="0" err="1" smtClean="0">
                <a:latin typeface="Calibri" pitchFamily="34" charset="0"/>
                <a:ea typeface="Calibri" pitchFamily="34" charset="0"/>
                <a:cs typeface="Calibri" pitchFamily="34" charset="0"/>
              </a:rPr>
              <a:t>chlorhexidine</a:t>
            </a:r>
            <a:r>
              <a:rPr lang="en-US" sz="2400" dirty="0" smtClean="0">
                <a:latin typeface="Calibri" pitchFamily="34" charset="0"/>
                <a:ea typeface="Calibri" pitchFamily="34" charset="0"/>
                <a:cs typeface="Calibri" pitchFamily="34" charset="0"/>
              </a:rPr>
              <a:t> </a:t>
            </a:r>
            <a:r>
              <a:rPr lang="en-US" sz="2400" dirty="0" err="1" smtClean="0">
                <a:latin typeface="Calibri" pitchFamily="34" charset="0"/>
                <a:ea typeface="Calibri" pitchFamily="34" charset="0"/>
                <a:cs typeface="Calibri" pitchFamily="34" charset="0"/>
              </a:rPr>
              <a:t>gluconate</a:t>
            </a:r>
            <a:r>
              <a:rPr lang="en-US" sz="2400" dirty="0" smtClean="0">
                <a:latin typeface="Calibri" pitchFamily="34" charset="0"/>
                <a:ea typeface="Calibri" pitchFamily="34" charset="0"/>
                <a:cs typeface="Calibri" pitchFamily="34" charset="0"/>
              </a:rPr>
              <a:t>) or the group where the antiseptic swab was 70% isopropyl alcohol and then </a:t>
            </a:r>
            <a:r>
              <a:rPr lang="en-US" sz="2400" dirty="0" err="1" smtClean="0">
                <a:latin typeface="Calibri" pitchFamily="34" charset="0"/>
                <a:ea typeface="Calibri" pitchFamily="34" charset="0"/>
                <a:cs typeface="Calibri" pitchFamily="34" charset="0"/>
              </a:rPr>
              <a:t>povidon</a:t>
            </a:r>
            <a:r>
              <a:rPr lang="en-US" sz="2400" dirty="0" smtClean="0">
                <a:latin typeface="Calibri" pitchFamily="34" charset="0"/>
                <a:ea typeface="Calibri" pitchFamily="34" charset="0"/>
                <a:cs typeface="Calibri" pitchFamily="34" charset="0"/>
              </a:rPr>
              <a:t> iodide swab.  In the </a:t>
            </a:r>
            <a:r>
              <a:rPr lang="en-US" sz="2400" dirty="0" err="1" smtClean="0">
                <a:latin typeface="Calibri" pitchFamily="34" charset="0"/>
                <a:ea typeface="Calibri" pitchFamily="34" charset="0"/>
                <a:cs typeface="Calibri" pitchFamily="34" charset="0"/>
              </a:rPr>
              <a:t>chlorhexidine</a:t>
            </a:r>
            <a:r>
              <a:rPr lang="en-US" sz="2400" dirty="0" smtClean="0">
                <a:latin typeface="Calibri" pitchFamily="34" charset="0"/>
                <a:ea typeface="Calibri" pitchFamily="34" charset="0"/>
                <a:cs typeface="Calibri" pitchFamily="34" charset="0"/>
              </a:rPr>
              <a:t> group, local infection after 72 hours developed in 1.2% of the patients, compared to 12.5% of the patients with standard antisepsis. How many patients need </a:t>
            </a:r>
            <a:r>
              <a:rPr lang="en-US" sz="2400" dirty="0" err="1" smtClean="0">
                <a:latin typeface="Calibri" pitchFamily="34" charset="0"/>
                <a:ea typeface="Calibri" pitchFamily="34" charset="0"/>
                <a:cs typeface="Calibri" pitchFamily="34" charset="0"/>
              </a:rPr>
              <a:t>chlorhexidine</a:t>
            </a:r>
            <a:r>
              <a:rPr lang="en-US" sz="2400" dirty="0" smtClean="0">
                <a:latin typeface="Calibri" pitchFamily="34" charset="0"/>
                <a:ea typeface="Calibri" pitchFamily="34" charset="0"/>
                <a:cs typeface="Calibri" pitchFamily="34" charset="0"/>
              </a:rPr>
              <a:t> antiseptic  skin treatment to prevent one additional case of infection?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1785926"/>
            <a:ext cx="850109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latin typeface="Calibri" pitchFamily="34" charset="0"/>
                <a:ea typeface="Calibri" pitchFamily="34" charset="0"/>
                <a:cs typeface="Calibri" pitchFamily="34" charset="0"/>
              </a:rPr>
              <a:t>P3 Endocrinology</a:t>
            </a:r>
          </a:p>
          <a:p>
            <a:pPr lvl="0" fontAlgn="base">
              <a:spcBef>
                <a:spcPct val="0"/>
              </a:spcBef>
              <a:spcAft>
                <a:spcPct val="0"/>
              </a:spcAft>
            </a:pPr>
            <a:r>
              <a:rPr lang="en-US" sz="2400" dirty="0" smtClean="0">
                <a:latin typeface="Calibri" pitchFamily="34" charset="0"/>
                <a:ea typeface="Calibri" pitchFamily="34" charset="0"/>
                <a:cs typeface="Calibri" pitchFamily="34" charset="0"/>
              </a:rPr>
              <a:t>Patients with diabetes requiring insulin therapy were randomized into two groups: 1) the patients were regularly telephoned by a specially trained nurse who advised them on the adjustment of insulin therapy and 2) the patients came to usual regular check ups at the endocrinologist’s office. After 6 months, the percentage of patients who achieved at least a 10% decrease in </a:t>
            </a:r>
            <a:r>
              <a:rPr lang="en-US" sz="2400" dirty="0" err="1" smtClean="0">
                <a:latin typeface="Calibri" pitchFamily="34" charset="0"/>
                <a:ea typeface="Calibri" pitchFamily="34" charset="0"/>
                <a:cs typeface="Calibri" pitchFamily="34" charset="0"/>
              </a:rPr>
              <a:t>HbAlc</a:t>
            </a:r>
            <a:r>
              <a:rPr lang="en-US" sz="2400" dirty="0" smtClean="0">
                <a:latin typeface="Calibri" pitchFamily="34" charset="0"/>
                <a:ea typeface="Calibri" pitchFamily="34" charset="0"/>
                <a:cs typeface="Calibri" pitchFamily="34" charset="0"/>
              </a:rPr>
              <a:t> (</a:t>
            </a:r>
            <a:r>
              <a:rPr lang="en-US" sz="2400" dirty="0" err="1" smtClean="0">
                <a:latin typeface="Calibri" pitchFamily="34" charset="0"/>
                <a:ea typeface="Calibri" pitchFamily="34" charset="0"/>
                <a:cs typeface="Calibri" pitchFamily="34" charset="0"/>
              </a:rPr>
              <a:t>glycolated</a:t>
            </a:r>
            <a:r>
              <a:rPr lang="en-US" sz="2400" dirty="0" smtClean="0">
                <a:latin typeface="Calibri" pitchFamily="34" charset="0"/>
                <a:ea typeface="Calibri" pitchFamily="34" charset="0"/>
                <a:cs typeface="Calibri" pitchFamily="34" charset="0"/>
              </a:rPr>
              <a:t> hemoglobin) was 87% in the group contacted by the nurse, and 35% </a:t>
            </a:r>
            <a:r>
              <a:rPr lang="en-US" sz="2400" dirty="0" err="1" smtClean="0">
                <a:latin typeface="Calibri" pitchFamily="34" charset="0"/>
                <a:ea typeface="Calibri" pitchFamily="34" charset="0"/>
                <a:cs typeface="Calibri" pitchFamily="34" charset="0"/>
              </a:rPr>
              <a:t>int</a:t>
            </a:r>
            <a:r>
              <a:rPr lang="en-US" sz="2400" dirty="0" smtClean="0">
                <a:latin typeface="Calibri" pitchFamily="34" charset="0"/>
                <a:ea typeface="Calibri" pitchFamily="34" charset="0"/>
                <a:cs typeface="Calibri" pitchFamily="34" charset="0"/>
              </a:rPr>
              <a:t> he group that came for check-ups at the endocrinologist office. How many patients need to be in the telephone education programme to prevent one additional failure in diabetes control?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1785926"/>
            <a:ext cx="850109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latin typeface="Calibri" pitchFamily="34" charset="0"/>
                <a:ea typeface="Calibri" pitchFamily="34" charset="0"/>
                <a:cs typeface="Calibri" pitchFamily="34" charset="0"/>
              </a:rPr>
              <a:t>P4 Infectious diseases</a:t>
            </a:r>
          </a:p>
          <a:p>
            <a:pPr lvl="0" fontAlgn="base">
              <a:spcBef>
                <a:spcPct val="0"/>
              </a:spcBef>
              <a:spcAft>
                <a:spcPct val="0"/>
              </a:spcAft>
            </a:pPr>
            <a:r>
              <a:rPr lang="en-US" sz="2400" dirty="0" smtClean="0">
                <a:latin typeface="Calibri" pitchFamily="34" charset="0"/>
                <a:ea typeface="Calibri" pitchFamily="34" charset="0"/>
                <a:cs typeface="Calibri" pitchFamily="34" charset="0"/>
              </a:rPr>
              <a:t>In a study of antiviral drug Acyclovir, patients with  herpetic </a:t>
            </a:r>
            <a:r>
              <a:rPr lang="en-US" sz="2400" dirty="0" err="1" smtClean="0">
                <a:latin typeface="Calibri" pitchFamily="34" charset="0"/>
                <a:ea typeface="Calibri" pitchFamily="34" charset="0"/>
                <a:cs typeface="Calibri" pitchFamily="34" charset="0"/>
              </a:rPr>
              <a:t>gingivostomatitis</a:t>
            </a:r>
            <a:r>
              <a:rPr lang="en-US" sz="2400" dirty="0" smtClean="0">
                <a:latin typeface="Calibri" pitchFamily="34" charset="0"/>
                <a:ea typeface="Calibri" pitchFamily="34" charset="0"/>
                <a:cs typeface="Calibri" pitchFamily="34" charset="0"/>
              </a:rPr>
              <a:t> randomized to antiviral treatment had oral lesions after 8 days in  6.5% cases, problems with eating food in 6.5% cases and problems with liquid swallowing in 3.2% cases. In the control placebo </a:t>
            </a:r>
            <a:r>
              <a:rPr lang="en-US" sz="2400" dirty="0" err="1" smtClean="0">
                <a:latin typeface="Calibri" pitchFamily="34" charset="0"/>
                <a:ea typeface="Calibri" pitchFamily="34" charset="0"/>
                <a:cs typeface="Calibri" pitchFamily="34" charset="0"/>
              </a:rPr>
              <a:t>gr</a:t>
            </a:r>
            <a:r>
              <a:rPr lang="hr-HR" sz="2400" dirty="0" smtClean="0">
                <a:latin typeface="Calibri" pitchFamily="34" charset="0"/>
                <a:ea typeface="Calibri" pitchFamily="34" charset="0"/>
                <a:cs typeface="Calibri" pitchFamily="34" charset="0"/>
              </a:rPr>
              <a:t>o</a:t>
            </a:r>
            <a:r>
              <a:rPr lang="en-US" sz="2400" dirty="0" smtClean="0">
                <a:latin typeface="Calibri" pitchFamily="34" charset="0"/>
                <a:ea typeface="Calibri" pitchFamily="34" charset="0"/>
                <a:cs typeface="Calibri" pitchFamily="34" charset="0"/>
              </a:rPr>
              <a:t>up these percentages were 70%, 47% and 30%. How many patients should be treated with Acyclovir to prevent and additional case of each of the three relevant outcomes?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2071678"/>
            <a:ext cx="850109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latin typeface="Calibri" pitchFamily="34" charset="0"/>
                <a:ea typeface="Calibri" pitchFamily="34" charset="0"/>
                <a:cs typeface="Calibri" pitchFamily="34" charset="0"/>
              </a:rPr>
              <a:t>P5 Geriatrics</a:t>
            </a:r>
          </a:p>
          <a:p>
            <a:pPr lvl="0" fontAlgn="base">
              <a:spcBef>
                <a:spcPct val="0"/>
              </a:spcBef>
              <a:spcAft>
                <a:spcPct val="0"/>
              </a:spcAft>
            </a:pPr>
            <a:r>
              <a:rPr lang="en-US" sz="2400" dirty="0" smtClean="0">
                <a:latin typeface="Calibri" pitchFamily="34" charset="0"/>
                <a:ea typeface="Calibri" pitchFamily="34" charset="0"/>
                <a:cs typeface="Calibri" pitchFamily="34" charset="0"/>
              </a:rPr>
              <a:t>In a study of preventing vertebral fractures in postmenopausal women with osteoporosis, the women randomly allocated to oral preparation of </a:t>
            </a:r>
            <a:r>
              <a:rPr lang="en-US" sz="2400" dirty="0" err="1" smtClean="0">
                <a:latin typeface="Calibri" pitchFamily="34" charset="0"/>
                <a:ea typeface="Calibri" pitchFamily="34" charset="0"/>
                <a:cs typeface="Calibri" pitchFamily="34" charset="0"/>
              </a:rPr>
              <a:t>risedronate</a:t>
            </a:r>
            <a:r>
              <a:rPr lang="en-US" sz="2400" dirty="0" smtClean="0">
                <a:latin typeface="Calibri" pitchFamily="34" charset="0"/>
                <a:ea typeface="Calibri" pitchFamily="34" charset="0"/>
                <a:cs typeface="Calibri" pitchFamily="34" charset="0"/>
              </a:rPr>
              <a:t> had 11% cases of new vertebral fractures after 3 years, compared to 16% in the placebo control group. The experimental group also had 5% cases of non</a:t>
            </a:r>
            <a:r>
              <a:rPr lang="hr-HR" sz="2400" dirty="0" smtClean="0">
                <a:latin typeface="Calibri" pitchFamily="34" charset="0"/>
                <a:ea typeface="Calibri" pitchFamily="34" charset="0"/>
                <a:cs typeface="Calibri" pitchFamily="34" charset="0"/>
              </a:rPr>
              <a:t>-</a:t>
            </a:r>
            <a:r>
              <a:rPr lang="en-US" sz="2400" dirty="0" smtClean="0">
                <a:latin typeface="Calibri" pitchFamily="34" charset="0"/>
                <a:ea typeface="Calibri" pitchFamily="34" charset="0"/>
                <a:cs typeface="Calibri" pitchFamily="34" charset="0"/>
              </a:rPr>
              <a:t>vertebral fractures, compared to 8% in the control group. How many patients need to be treated with </a:t>
            </a:r>
            <a:r>
              <a:rPr lang="en-US" sz="2400" dirty="0" err="1" smtClean="0">
                <a:latin typeface="Calibri" pitchFamily="34" charset="0"/>
                <a:ea typeface="Calibri" pitchFamily="34" charset="0"/>
                <a:cs typeface="Calibri" pitchFamily="34" charset="0"/>
              </a:rPr>
              <a:t>risedronate</a:t>
            </a:r>
            <a:r>
              <a:rPr lang="en-US" sz="2400" dirty="0" smtClean="0">
                <a:latin typeface="Calibri" pitchFamily="34" charset="0"/>
                <a:ea typeface="Calibri" pitchFamily="34" charset="0"/>
                <a:cs typeface="Calibri" pitchFamily="34" charset="0"/>
              </a:rPr>
              <a:t> to prevent one new case of new vertebral or non-vertebral fractures?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1721544"/>
            <a:ext cx="8501090"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200" b="1" dirty="0" smtClean="0">
                <a:latin typeface="Calibri" pitchFamily="34" charset="0"/>
                <a:ea typeface="Calibri" pitchFamily="34" charset="0"/>
                <a:cs typeface="Calibri" pitchFamily="34" charset="0"/>
              </a:rPr>
              <a:t>P6 Mental Health</a:t>
            </a:r>
          </a:p>
          <a:p>
            <a:pPr lvl="0" fontAlgn="base">
              <a:spcBef>
                <a:spcPct val="0"/>
              </a:spcBef>
              <a:spcAft>
                <a:spcPct val="0"/>
              </a:spcAft>
            </a:pPr>
            <a:r>
              <a:rPr lang="en-US" sz="2200" dirty="0" smtClean="0">
                <a:latin typeface="Calibri" pitchFamily="34" charset="0"/>
                <a:ea typeface="Calibri" pitchFamily="34" charset="0"/>
                <a:cs typeface="Calibri" pitchFamily="34" charset="0"/>
              </a:rPr>
              <a:t>In a trial of treatments for the fear of flying, </a:t>
            </a:r>
            <a:r>
              <a:rPr lang="en-US" sz="2200" smtClean="0">
                <a:latin typeface="Calibri" pitchFamily="34" charset="0"/>
                <a:ea typeface="Calibri" pitchFamily="34" charset="0"/>
                <a:cs typeface="Calibri" pitchFamily="34" charset="0"/>
              </a:rPr>
              <a:t>patients randomly </a:t>
            </a:r>
            <a:r>
              <a:rPr lang="en-US" sz="2200" dirty="0" smtClean="0">
                <a:latin typeface="Calibri" pitchFamily="34" charset="0"/>
                <a:ea typeface="Calibri" pitchFamily="34" charset="0"/>
                <a:cs typeface="Calibri" pitchFamily="34" charset="0"/>
              </a:rPr>
              <a:t>assigned to the control group (wait-list control) the proportion of patients with improvement after 12 months (as measured by a questionnaire) was 7%. This proportion was 65% for patients on a standard therapy (8 sessions done at the airport with exposure to pre-flight stimuli and sitting on a stationary airplane with </a:t>
            </a:r>
            <a:r>
              <a:rPr lang="en-US" sz="2200" dirty="0" err="1" smtClean="0">
                <a:latin typeface="Calibri" pitchFamily="34" charset="0"/>
                <a:ea typeface="Calibri" pitchFamily="34" charset="0"/>
                <a:cs typeface="Calibri" pitchFamily="34" charset="0"/>
              </a:rPr>
              <a:t>imaginal</a:t>
            </a:r>
            <a:r>
              <a:rPr lang="en-US" sz="2200" dirty="0" smtClean="0">
                <a:latin typeface="Calibri" pitchFamily="34" charset="0"/>
                <a:ea typeface="Calibri" pitchFamily="34" charset="0"/>
                <a:cs typeface="Calibri" pitchFamily="34" charset="0"/>
              </a:rPr>
              <a:t> exposure to takeoffs, cruising and landing), and 53% in the group exposed to virtual reality (8 sessions, 4 of which involved information gathering, treatment planning, brief breathing training and cognitive restructuring). How many patients need to be treated to prevent one additional unwanted event for both therapies?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2071678"/>
            <a:ext cx="850109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latin typeface="Calibri" pitchFamily="34" charset="0"/>
                <a:ea typeface="Calibri" pitchFamily="34" charset="0"/>
                <a:cs typeface="Calibri" pitchFamily="34" charset="0"/>
              </a:rPr>
              <a:t>P7 Orthopedic</a:t>
            </a:r>
            <a:r>
              <a:rPr lang="hr-HR" sz="2400" b="1" dirty="0" smtClean="0">
                <a:latin typeface="Calibri" pitchFamily="34" charset="0"/>
                <a:ea typeface="Calibri" pitchFamily="34" charset="0"/>
                <a:cs typeface="Calibri" pitchFamily="34" charset="0"/>
              </a:rPr>
              <a:t>s</a:t>
            </a:r>
            <a:endParaRPr lang="en-US" sz="2400" b="1" dirty="0" smtClean="0">
              <a:latin typeface="Calibri" pitchFamily="34" charset="0"/>
              <a:ea typeface="Calibri" pitchFamily="34" charset="0"/>
              <a:cs typeface="Calibri" pitchFamily="34" charset="0"/>
            </a:endParaRPr>
          </a:p>
          <a:p>
            <a:pPr lvl="0" fontAlgn="base">
              <a:spcBef>
                <a:spcPct val="0"/>
              </a:spcBef>
              <a:spcAft>
                <a:spcPct val="0"/>
              </a:spcAft>
            </a:pPr>
            <a:r>
              <a:rPr lang="en-US" sz="2400" dirty="0" smtClean="0">
                <a:latin typeface="Calibri" pitchFamily="34" charset="0"/>
                <a:ea typeface="Calibri" pitchFamily="34" charset="0"/>
                <a:cs typeface="Calibri" pitchFamily="34" charset="0"/>
              </a:rPr>
              <a:t>In the study of lateral </a:t>
            </a:r>
            <a:r>
              <a:rPr lang="en-US" sz="2400" dirty="0" err="1" smtClean="0">
                <a:latin typeface="Calibri" pitchFamily="34" charset="0"/>
                <a:ea typeface="Calibri" pitchFamily="34" charset="0"/>
                <a:cs typeface="Calibri" pitchFamily="34" charset="0"/>
              </a:rPr>
              <a:t>epicondylitis</a:t>
            </a:r>
            <a:r>
              <a:rPr lang="en-US" sz="2400" dirty="0" smtClean="0">
                <a:latin typeface="Calibri" pitchFamily="34" charset="0"/>
                <a:ea typeface="Calibri" pitchFamily="34" charset="0"/>
                <a:cs typeface="Calibri" pitchFamily="34" charset="0"/>
              </a:rPr>
              <a:t> (tennis elbow), the patients randomized to the treatment by local injections of corticosteroids had 42% cases of full recovery after 4 weeks, compared to 5.7%  in the group who received anti</a:t>
            </a:r>
            <a:r>
              <a:rPr lang="hr-HR" sz="2400" dirty="0" smtClean="0">
                <a:latin typeface="Calibri" pitchFamily="34" charset="0"/>
                <a:ea typeface="Calibri" pitchFamily="34" charset="0"/>
                <a:cs typeface="Calibri" pitchFamily="34" charset="0"/>
              </a:rPr>
              <a:t>-</a:t>
            </a:r>
            <a:r>
              <a:rPr lang="en-US" sz="2400" dirty="0" smtClean="0">
                <a:latin typeface="Calibri" pitchFamily="34" charset="0"/>
                <a:ea typeface="Calibri" pitchFamily="34" charset="0"/>
                <a:cs typeface="Calibri" pitchFamily="34" charset="0"/>
              </a:rPr>
              <a:t>inflammatory medication (enteric-coated naproxen). How many patients we need to treat with local corticosteroids to prevent one failed therapeutic outcome?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3" name="Title 3"/>
          <p:cNvSpPr>
            <a:spLocks noGrp="1"/>
          </p:cNvSpPr>
          <p:nvPr>
            <p:ph type="title"/>
          </p:nvPr>
        </p:nvSpPr>
        <p:spPr>
          <a:xfrm>
            <a:off x="590550" y="188913"/>
            <a:ext cx="8229600" cy="1143000"/>
          </a:xfrm>
        </p:spPr>
        <p:txBody>
          <a:bodyPr/>
          <a:lstStyle/>
          <a:p>
            <a:pPr eaLnBrk="1" hangingPunct="1"/>
            <a:r>
              <a:rPr lang="hr-HR" dirty="0" err="1" smtClean="0">
                <a:solidFill>
                  <a:schemeClr val="bg1"/>
                </a:solidFill>
                <a:effectLst/>
                <a:latin typeface="Calibri" pitchFamily="34" charset="0"/>
                <a:cs typeface="Calibri" pitchFamily="34" charset="0"/>
              </a:rPr>
              <a:t>Study</a:t>
            </a:r>
            <a:r>
              <a:rPr lang="hr-HR" dirty="0" smtClean="0">
                <a:solidFill>
                  <a:schemeClr val="bg1"/>
                </a:solidFill>
                <a:effectLst/>
                <a:latin typeface="Calibri" pitchFamily="34" charset="0"/>
                <a:cs typeface="Calibri" pitchFamily="34" charset="0"/>
              </a:rPr>
              <a:t> </a:t>
            </a:r>
            <a:r>
              <a:rPr lang="hr-HR" dirty="0" err="1" smtClean="0">
                <a:solidFill>
                  <a:schemeClr val="bg1"/>
                </a:solidFill>
                <a:effectLst/>
                <a:latin typeface="Calibri" pitchFamily="34" charset="0"/>
                <a:cs typeface="Calibri" pitchFamily="34" charset="0"/>
              </a:rPr>
              <a:t>designs</a:t>
            </a:r>
            <a:endParaRPr lang="hr-HR" dirty="0" smtClean="0">
              <a:solidFill>
                <a:schemeClr val="bg1"/>
              </a:solidFill>
              <a:effectLst/>
              <a:latin typeface="Calibri" pitchFamily="34" charset="0"/>
              <a:cs typeface="Calibri" pitchFamily="34" charset="0"/>
            </a:endParaRPr>
          </a:p>
        </p:txBody>
      </p:sp>
      <p:sp>
        <p:nvSpPr>
          <p:cNvPr id="5" name="Rounded Rectangle 4"/>
          <p:cNvSpPr/>
          <p:nvPr/>
        </p:nvSpPr>
        <p:spPr>
          <a:xfrm>
            <a:off x="3714744" y="571480"/>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All studies</a:t>
            </a:r>
            <a:endParaRPr lang="en-US"/>
          </a:p>
        </p:txBody>
      </p:sp>
      <p:sp>
        <p:nvSpPr>
          <p:cNvPr id="6" name="Rounded Rectangle 5"/>
          <p:cNvSpPr/>
          <p:nvPr/>
        </p:nvSpPr>
        <p:spPr>
          <a:xfrm>
            <a:off x="1500166" y="1500174"/>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Descriptive</a:t>
            </a:r>
            <a:endParaRPr lang="en-US"/>
          </a:p>
        </p:txBody>
      </p:sp>
      <p:sp>
        <p:nvSpPr>
          <p:cNvPr id="7" name="Rounded Rectangle 6"/>
          <p:cNvSpPr/>
          <p:nvPr/>
        </p:nvSpPr>
        <p:spPr>
          <a:xfrm>
            <a:off x="5715008" y="1500174"/>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Analytical</a:t>
            </a:r>
            <a:endParaRPr lang="en-US"/>
          </a:p>
        </p:txBody>
      </p:sp>
      <p:sp>
        <p:nvSpPr>
          <p:cNvPr id="8" name="Rounded Rectangle 7"/>
          <p:cNvSpPr/>
          <p:nvPr/>
        </p:nvSpPr>
        <p:spPr>
          <a:xfrm>
            <a:off x="285720" y="2428868"/>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Cross-sectional</a:t>
            </a:r>
            <a:endParaRPr lang="en-US"/>
          </a:p>
        </p:txBody>
      </p:sp>
      <p:sp>
        <p:nvSpPr>
          <p:cNvPr id="9" name="Rounded Rectangle 8"/>
          <p:cNvSpPr/>
          <p:nvPr/>
        </p:nvSpPr>
        <p:spPr>
          <a:xfrm>
            <a:off x="2285984" y="2428868"/>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Qualitative</a:t>
            </a:r>
            <a:endParaRPr lang="en-US"/>
          </a:p>
        </p:txBody>
      </p:sp>
      <p:sp>
        <p:nvSpPr>
          <p:cNvPr id="10" name="Rounded Rectangle 9"/>
          <p:cNvSpPr/>
          <p:nvPr/>
        </p:nvSpPr>
        <p:spPr>
          <a:xfrm>
            <a:off x="4357686" y="2428868"/>
            <a:ext cx="171451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Experimental</a:t>
            </a:r>
            <a:endParaRPr lang="en-US"/>
          </a:p>
        </p:txBody>
      </p:sp>
      <p:sp>
        <p:nvSpPr>
          <p:cNvPr id="11" name="Rounded Rectangle 10"/>
          <p:cNvSpPr/>
          <p:nvPr/>
        </p:nvSpPr>
        <p:spPr>
          <a:xfrm>
            <a:off x="6786578" y="2428868"/>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Descriptvie analytical</a:t>
            </a:r>
            <a:endParaRPr lang="en-US"/>
          </a:p>
        </p:txBody>
      </p:sp>
      <p:sp>
        <p:nvSpPr>
          <p:cNvPr id="12" name="Rounded Rectangle 11"/>
          <p:cNvSpPr/>
          <p:nvPr/>
        </p:nvSpPr>
        <p:spPr>
          <a:xfrm>
            <a:off x="7215206" y="3470294"/>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Cohort</a:t>
            </a:r>
            <a:endParaRPr lang="en-US"/>
          </a:p>
        </p:txBody>
      </p:sp>
      <p:sp>
        <p:nvSpPr>
          <p:cNvPr id="13" name="Rounded Rectangle 12"/>
          <p:cNvSpPr/>
          <p:nvPr/>
        </p:nvSpPr>
        <p:spPr>
          <a:xfrm>
            <a:off x="7246452" y="4387838"/>
            <a:ext cx="189754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Crosssectional analytical</a:t>
            </a:r>
            <a:endParaRPr lang="en-US"/>
          </a:p>
        </p:txBody>
      </p:sp>
      <p:sp>
        <p:nvSpPr>
          <p:cNvPr id="15" name="Rounded Rectangle 14"/>
          <p:cNvSpPr/>
          <p:nvPr/>
        </p:nvSpPr>
        <p:spPr>
          <a:xfrm>
            <a:off x="7286644" y="5153560"/>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Case-control</a:t>
            </a:r>
            <a:endParaRPr lang="en-US"/>
          </a:p>
        </p:txBody>
      </p:sp>
      <p:sp>
        <p:nvSpPr>
          <p:cNvPr id="16" name="Rounded Rectangle 15"/>
          <p:cNvSpPr/>
          <p:nvPr/>
        </p:nvSpPr>
        <p:spPr>
          <a:xfrm>
            <a:off x="4929190" y="3286124"/>
            <a:ext cx="1714512"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(Randomized)</a:t>
            </a:r>
          </a:p>
          <a:p>
            <a:pPr algn="ctr"/>
            <a:r>
              <a:rPr lang="en-US" smtClean="0"/>
              <a:t>Paralel groups</a:t>
            </a:r>
            <a:endParaRPr lang="en-US"/>
          </a:p>
        </p:txBody>
      </p:sp>
      <p:sp>
        <p:nvSpPr>
          <p:cNvPr id="17" name="Rounded Rectangle 16"/>
          <p:cNvSpPr/>
          <p:nvPr/>
        </p:nvSpPr>
        <p:spPr>
          <a:xfrm>
            <a:off x="4929190" y="4286256"/>
            <a:ext cx="1714512"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(Randomized)</a:t>
            </a:r>
          </a:p>
          <a:p>
            <a:pPr algn="ctr"/>
            <a:r>
              <a:rPr lang="en-US" smtClean="0"/>
              <a:t>Cross-over groups</a:t>
            </a:r>
            <a:endParaRPr lang="en-US"/>
          </a:p>
        </p:txBody>
      </p:sp>
      <p:grpSp>
        <p:nvGrpSpPr>
          <p:cNvPr id="34" name="Group 33"/>
          <p:cNvGrpSpPr/>
          <p:nvPr/>
        </p:nvGrpSpPr>
        <p:grpSpPr>
          <a:xfrm>
            <a:off x="2928926" y="1214422"/>
            <a:ext cx="3144860" cy="286876"/>
            <a:chOff x="2928926" y="1214422"/>
            <a:chExt cx="3144860" cy="286876"/>
          </a:xfrm>
        </p:grpSpPr>
        <p:cxnSp>
          <p:nvCxnSpPr>
            <p:cNvPr id="28" name="Straight Connector 27"/>
            <p:cNvCxnSpPr>
              <a:cxnSpLocks noChangeAspect="1"/>
            </p:cNvCxnSpPr>
            <p:nvPr/>
          </p:nvCxnSpPr>
          <p:spPr>
            <a:xfrm rot="5400000">
              <a:off x="4429356" y="1285628"/>
              <a:ext cx="1440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2928926" y="1357298"/>
              <a:ext cx="3143272" cy="1588"/>
            </a:xfrm>
            <a:prstGeom prst="line">
              <a:avLst/>
            </a:prstGeom>
            <a:ln w="25400"/>
          </p:spPr>
          <p:style>
            <a:lnRef idx="1">
              <a:schemeClr val="dk1"/>
            </a:lnRef>
            <a:fillRef idx="0">
              <a:schemeClr val="dk1"/>
            </a:fillRef>
            <a:effectRef idx="0">
              <a:schemeClr val="dk1"/>
            </a:effectRef>
            <a:fontRef idx="minor">
              <a:schemeClr val="tx1"/>
            </a:fontRef>
          </p:style>
        </p:cxnSp>
        <p:cxnSp>
          <p:nvCxnSpPr>
            <p:cNvPr id="32" name="Straight Connector 31"/>
            <p:cNvCxnSpPr>
              <a:cxnSpLocks noChangeAspect="1"/>
            </p:cNvCxnSpPr>
            <p:nvPr/>
          </p:nvCxnSpPr>
          <p:spPr>
            <a:xfrm rot="5400000">
              <a:off x="2857720" y="1428504"/>
              <a:ext cx="1440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3" name="Straight Connector 32"/>
            <p:cNvCxnSpPr>
              <a:cxnSpLocks noChangeAspect="1"/>
            </p:cNvCxnSpPr>
            <p:nvPr/>
          </p:nvCxnSpPr>
          <p:spPr>
            <a:xfrm rot="5400000">
              <a:off x="6000992" y="1418456"/>
              <a:ext cx="144000" cy="1588"/>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35" name="Group 34"/>
          <p:cNvGrpSpPr/>
          <p:nvPr/>
        </p:nvGrpSpPr>
        <p:grpSpPr>
          <a:xfrm>
            <a:off x="1071538" y="2143116"/>
            <a:ext cx="2287604" cy="286876"/>
            <a:chOff x="3286116" y="1214422"/>
            <a:chExt cx="2287604" cy="286876"/>
          </a:xfrm>
        </p:grpSpPr>
        <p:cxnSp>
          <p:nvCxnSpPr>
            <p:cNvPr id="36" name="Straight Connector 35"/>
            <p:cNvCxnSpPr>
              <a:cxnSpLocks noChangeAspect="1"/>
            </p:cNvCxnSpPr>
            <p:nvPr/>
          </p:nvCxnSpPr>
          <p:spPr>
            <a:xfrm rot="5400000">
              <a:off x="4429356" y="1285628"/>
              <a:ext cx="1440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3286116" y="1357298"/>
              <a:ext cx="2286016" cy="1588"/>
            </a:xfrm>
            <a:prstGeom prst="line">
              <a:avLst/>
            </a:prstGeom>
            <a:ln w="25400"/>
          </p:spPr>
          <p:style>
            <a:lnRef idx="1">
              <a:schemeClr val="dk1"/>
            </a:lnRef>
            <a:fillRef idx="0">
              <a:schemeClr val="dk1"/>
            </a:fillRef>
            <a:effectRef idx="0">
              <a:schemeClr val="dk1"/>
            </a:effectRef>
            <a:fontRef idx="minor">
              <a:schemeClr val="tx1"/>
            </a:fontRef>
          </p:style>
        </p:cxnSp>
        <p:cxnSp>
          <p:nvCxnSpPr>
            <p:cNvPr id="38" name="Straight Connector 37"/>
            <p:cNvCxnSpPr>
              <a:cxnSpLocks noChangeAspect="1"/>
            </p:cNvCxnSpPr>
            <p:nvPr/>
          </p:nvCxnSpPr>
          <p:spPr>
            <a:xfrm rot="5400000">
              <a:off x="3224472" y="1428504"/>
              <a:ext cx="1440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p:cNvCxnSpPr>
              <a:cxnSpLocks noChangeAspect="1"/>
            </p:cNvCxnSpPr>
            <p:nvPr/>
          </p:nvCxnSpPr>
          <p:spPr>
            <a:xfrm rot="5400000">
              <a:off x="5500926" y="1418456"/>
              <a:ext cx="144000" cy="1588"/>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40" name="Group 39"/>
          <p:cNvGrpSpPr/>
          <p:nvPr/>
        </p:nvGrpSpPr>
        <p:grpSpPr>
          <a:xfrm>
            <a:off x="5143504" y="2143116"/>
            <a:ext cx="2729586" cy="286876"/>
            <a:chOff x="3143240" y="1214422"/>
            <a:chExt cx="2729586" cy="286876"/>
          </a:xfrm>
        </p:grpSpPr>
        <p:cxnSp>
          <p:nvCxnSpPr>
            <p:cNvPr id="41" name="Straight Connector 40"/>
            <p:cNvCxnSpPr>
              <a:cxnSpLocks noChangeAspect="1"/>
            </p:cNvCxnSpPr>
            <p:nvPr/>
          </p:nvCxnSpPr>
          <p:spPr>
            <a:xfrm rot="5400000">
              <a:off x="4429356" y="1285628"/>
              <a:ext cx="1440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3143240" y="1357298"/>
              <a:ext cx="2714644" cy="1588"/>
            </a:xfrm>
            <a:prstGeom prst="line">
              <a:avLst/>
            </a:prstGeom>
            <a:ln w="25400"/>
          </p:spPr>
          <p:style>
            <a:lnRef idx="1">
              <a:schemeClr val="dk1"/>
            </a:lnRef>
            <a:fillRef idx="0">
              <a:schemeClr val="dk1"/>
            </a:fillRef>
            <a:effectRef idx="0">
              <a:schemeClr val="dk1"/>
            </a:effectRef>
            <a:fontRef idx="minor">
              <a:schemeClr val="tx1"/>
            </a:fontRef>
          </p:style>
        </p:cxnSp>
        <p:cxnSp>
          <p:nvCxnSpPr>
            <p:cNvPr id="43" name="Straight Connector 42"/>
            <p:cNvCxnSpPr>
              <a:cxnSpLocks noChangeAspect="1"/>
            </p:cNvCxnSpPr>
            <p:nvPr/>
          </p:nvCxnSpPr>
          <p:spPr>
            <a:xfrm rot="5400000">
              <a:off x="3080494" y="1428504"/>
              <a:ext cx="1440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p:cNvCxnSpPr>
              <a:cxnSpLocks noChangeAspect="1"/>
            </p:cNvCxnSpPr>
            <p:nvPr/>
          </p:nvCxnSpPr>
          <p:spPr>
            <a:xfrm rot="5400000">
              <a:off x="5800032" y="1418456"/>
              <a:ext cx="144000" cy="1588"/>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47" name="Straight Connector 46"/>
          <p:cNvCxnSpPr>
            <a:cxnSpLocks noChangeAspect="1"/>
          </p:cNvCxnSpPr>
          <p:nvPr/>
        </p:nvCxnSpPr>
        <p:spPr>
          <a:xfrm rot="16200000" flipH="1">
            <a:off x="3806768" y="3908481"/>
            <a:ext cx="1692000" cy="18659"/>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Connector 51"/>
          <p:cNvCxnSpPr>
            <a:endCxn id="16" idx="1"/>
          </p:cNvCxnSpPr>
          <p:nvPr/>
        </p:nvCxnSpPr>
        <p:spPr>
          <a:xfrm>
            <a:off x="4643438" y="3714752"/>
            <a:ext cx="285752" cy="1588"/>
          </a:xfrm>
          <a:prstGeom prst="line">
            <a:avLst/>
          </a:prstGeom>
          <a:ln w="25400"/>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4643438" y="4734980"/>
            <a:ext cx="285752" cy="1588"/>
          </a:xfrm>
          <a:prstGeom prst="line">
            <a:avLst/>
          </a:prstGeom>
          <a:ln w="25400"/>
        </p:spPr>
        <p:style>
          <a:lnRef idx="1">
            <a:schemeClr val="dk1"/>
          </a:lnRef>
          <a:fillRef idx="0">
            <a:schemeClr val="dk1"/>
          </a:fillRef>
          <a:effectRef idx="0">
            <a:schemeClr val="dk1"/>
          </a:effectRef>
          <a:fontRef idx="minor">
            <a:schemeClr val="tx1"/>
          </a:fontRef>
        </p:style>
      </p:cxnSp>
      <p:cxnSp>
        <p:nvCxnSpPr>
          <p:cNvPr id="57" name="Straight Connector 56"/>
          <p:cNvCxnSpPr>
            <a:cxnSpLocks noChangeAspect="1"/>
          </p:cNvCxnSpPr>
          <p:nvPr/>
        </p:nvCxnSpPr>
        <p:spPr>
          <a:xfrm rot="16200000" flipH="1">
            <a:off x="5736754" y="4264511"/>
            <a:ext cx="2412000" cy="26599"/>
          </a:xfrm>
          <a:prstGeom prst="line">
            <a:avLst/>
          </a:prstGeom>
          <a:ln w="28575"/>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6929454" y="3786190"/>
            <a:ext cx="285752" cy="1588"/>
          </a:xfrm>
          <a:prstGeom prst="line">
            <a:avLst/>
          </a:prstGeom>
          <a:ln w="25400"/>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6929454" y="4714884"/>
            <a:ext cx="285752" cy="1588"/>
          </a:xfrm>
          <a:prstGeom prst="line">
            <a:avLst/>
          </a:prstGeom>
          <a:ln w="25400"/>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a:off x="6970748" y="5480606"/>
            <a:ext cx="285752" cy="1588"/>
          </a:xfrm>
          <a:prstGeom prst="line">
            <a:avLst/>
          </a:prstGeom>
          <a:ln w="25400"/>
        </p:spPr>
        <p:style>
          <a:lnRef idx="1">
            <a:schemeClr val="dk1"/>
          </a:lnRef>
          <a:fillRef idx="0">
            <a:schemeClr val="dk1"/>
          </a:fillRef>
          <a:effectRef idx="0">
            <a:schemeClr val="dk1"/>
          </a:effectRef>
          <a:fontRef idx="minor">
            <a:schemeClr val="tx1"/>
          </a:fontRef>
        </p:style>
      </p:cxnSp>
      <p:sp>
        <p:nvSpPr>
          <p:cNvPr id="63" name="Oval Callout 62"/>
          <p:cNvSpPr/>
          <p:nvPr/>
        </p:nvSpPr>
        <p:spPr>
          <a:xfrm>
            <a:off x="4214810" y="1428736"/>
            <a:ext cx="571504" cy="357190"/>
          </a:xfrm>
          <a:prstGeom prst="wedgeEllipseCallout">
            <a:avLst/>
          </a:prstGeom>
          <a:solidFill>
            <a:schemeClr val="tx1"/>
          </a:solidFill>
          <a:ln w="1587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smtClean="0">
                <a:solidFill>
                  <a:schemeClr val="bg1"/>
                </a:solidFill>
              </a:rPr>
              <a:t>Q1</a:t>
            </a:r>
            <a:endParaRPr lang="en-US" sz="1100">
              <a:solidFill>
                <a:schemeClr val="bg1"/>
              </a:solidFill>
            </a:endParaRPr>
          </a:p>
        </p:txBody>
      </p:sp>
      <p:sp>
        <p:nvSpPr>
          <p:cNvPr id="64" name="Oval Callout 63"/>
          <p:cNvSpPr/>
          <p:nvPr/>
        </p:nvSpPr>
        <p:spPr>
          <a:xfrm>
            <a:off x="6143636" y="2357430"/>
            <a:ext cx="571504" cy="357190"/>
          </a:xfrm>
          <a:prstGeom prst="wedgeEllipseCallout">
            <a:avLst/>
          </a:prstGeom>
          <a:solidFill>
            <a:schemeClr val="tx1"/>
          </a:solidFill>
          <a:ln w="1587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smtClean="0">
                <a:solidFill>
                  <a:schemeClr val="bg1"/>
                </a:solidFill>
              </a:rPr>
              <a:t>Q2</a:t>
            </a:r>
            <a:endParaRPr lang="en-US" sz="1100">
              <a:solidFill>
                <a:schemeClr val="bg1"/>
              </a:solidFill>
            </a:endParaRPr>
          </a:p>
        </p:txBody>
      </p:sp>
      <p:sp>
        <p:nvSpPr>
          <p:cNvPr id="65" name="Oval Callout 64"/>
          <p:cNvSpPr/>
          <p:nvPr/>
        </p:nvSpPr>
        <p:spPr>
          <a:xfrm>
            <a:off x="6858016" y="3143248"/>
            <a:ext cx="571504" cy="357190"/>
          </a:xfrm>
          <a:prstGeom prst="wedgeEllipseCallout">
            <a:avLst/>
          </a:prstGeom>
          <a:solidFill>
            <a:schemeClr val="tx1"/>
          </a:solidFill>
          <a:ln w="1587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smtClean="0">
                <a:solidFill>
                  <a:schemeClr val="bg1"/>
                </a:solidFill>
              </a:rPr>
              <a:t>Q3</a:t>
            </a:r>
            <a:endParaRPr lang="en-US" sz="1100">
              <a:solidFill>
                <a:schemeClr val="bg1"/>
              </a:solidFill>
            </a:endParaRPr>
          </a:p>
        </p:txBody>
      </p:sp>
      <p:sp>
        <p:nvSpPr>
          <p:cNvPr id="67" name="TextBox 66"/>
          <p:cNvSpPr txBox="1"/>
          <p:nvPr/>
        </p:nvSpPr>
        <p:spPr>
          <a:xfrm>
            <a:off x="500034" y="4947834"/>
            <a:ext cx="3714776" cy="338554"/>
          </a:xfrm>
          <a:prstGeom prst="rect">
            <a:avLst/>
          </a:prstGeom>
          <a:noFill/>
        </p:spPr>
        <p:txBody>
          <a:bodyPr wrap="square" rtlCol="0">
            <a:spAutoFit/>
          </a:bodyPr>
          <a:lstStyle/>
          <a:p>
            <a:r>
              <a:rPr lang="en-US" sz="1600" smtClean="0">
                <a:solidFill>
                  <a:schemeClr val="bg1"/>
                </a:solidFill>
              </a:rPr>
              <a:t>Q1- What is the aim of the study?</a:t>
            </a:r>
            <a:endParaRPr lang="en-US" sz="1600">
              <a:solidFill>
                <a:schemeClr val="bg1"/>
              </a:solidFill>
            </a:endParaRPr>
          </a:p>
        </p:txBody>
      </p:sp>
      <p:sp>
        <p:nvSpPr>
          <p:cNvPr id="68" name="TextBox 67"/>
          <p:cNvSpPr txBox="1"/>
          <p:nvPr/>
        </p:nvSpPr>
        <p:spPr>
          <a:xfrm>
            <a:off x="500034" y="5347778"/>
            <a:ext cx="4786346" cy="338554"/>
          </a:xfrm>
          <a:prstGeom prst="rect">
            <a:avLst/>
          </a:prstGeom>
          <a:noFill/>
        </p:spPr>
        <p:txBody>
          <a:bodyPr wrap="square" rtlCol="0">
            <a:spAutoFit/>
          </a:bodyPr>
          <a:lstStyle/>
          <a:p>
            <a:r>
              <a:rPr lang="en-US" sz="1600" smtClean="0">
                <a:solidFill>
                  <a:schemeClr val="bg1"/>
                </a:solidFill>
              </a:rPr>
              <a:t>Q2- Was the intervention randomized?</a:t>
            </a:r>
            <a:endParaRPr lang="en-US" sz="1600">
              <a:solidFill>
                <a:schemeClr val="bg1"/>
              </a:solidFill>
            </a:endParaRPr>
          </a:p>
        </p:txBody>
      </p:sp>
      <p:sp>
        <p:nvSpPr>
          <p:cNvPr id="69" name="TextBox 68"/>
          <p:cNvSpPr txBox="1"/>
          <p:nvPr/>
        </p:nvSpPr>
        <p:spPr>
          <a:xfrm>
            <a:off x="500034" y="5733652"/>
            <a:ext cx="4500594" cy="338554"/>
          </a:xfrm>
          <a:prstGeom prst="rect">
            <a:avLst/>
          </a:prstGeom>
          <a:noFill/>
        </p:spPr>
        <p:txBody>
          <a:bodyPr wrap="square" rtlCol="0">
            <a:spAutoFit/>
          </a:bodyPr>
          <a:lstStyle/>
          <a:p>
            <a:r>
              <a:rPr lang="en-US" sz="1600" smtClean="0">
                <a:solidFill>
                  <a:schemeClr val="bg1"/>
                </a:solidFill>
              </a:rPr>
              <a:t>Q3- When were the outcomes measured?</a:t>
            </a:r>
            <a:endParaRPr lang="en-US" sz="16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5" grpId="0" animBg="1"/>
      <p:bldP spid="67" grpId="0"/>
      <p:bldP spid="68" grpId="0"/>
      <p:bldP spid="6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2071678"/>
            <a:ext cx="850109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latin typeface="Calibri" pitchFamily="34" charset="0"/>
                <a:ea typeface="Calibri" pitchFamily="34" charset="0"/>
                <a:cs typeface="Calibri" pitchFamily="34" charset="0"/>
              </a:rPr>
              <a:t>P8 </a:t>
            </a:r>
            <a:r>
              <a:rPr lang="en-US" sz="2400" b="1" dirty="0" err="1" smtClean="0">
                <a:latin typeface="Calibri" pitchFamily="34" charset="0"/>
                <a:ea typeface="Calibri" pitchFamily="34" charset="0"/>
                <a:cs typeface="Calibri" pitchFamily="34" charset="0"/>
              </a:rPr>
              <a:t>Pulmology</a:t>
            </a:r>
            <a:endParaRPr lang="en-US" sz="2400" b="1" dirty="0" smtClean="0">
              <a:latin typeface="Calibri" pitchFamily="34" charset="0"/>
              <a:ea typeface="Calibri" pitchFamily="34" charset="0"/>
              <a:cs typeface="Calibri" pitchFamily="34" charset="0"/>
            </a:endParaRPr>
          </a:p>
          <a:p>
            <a:pPr lvl="0" fontAlgn="base">
              <a:spcBef>
                <a:spcPct val="0"/>
              </a:spcBef>
              <a:spcAft>
                <a:spcPct val="0"/>
              </a:spcAft>
            </a:pPr>
            <a:r>
              <a:rPr lang="en-US" sz="2400" dirty="0" smtClean="0">
                <a:latin typeface="Calibri" pitchFamily="34" charset="0"/>
                <a:ea typeface="Calibri" pitchFamily="34" charset="0"/>
                <a:cs typeface="Calibri" pitchFamily="34" charset="0"/>
              </a:rPr>
              <a:t>In a study of smoking cessation, the patients randomly assigned to the group receiving nicotine inhalators, the percent of abstinence after 1 year was 29%, compared to 18% in the group that did not receive the treatment. How many patients need to take nicotine inhalators in order to </a:t>
            </a:r>
            <a:r>
              <a:rPr lang="hr-HR" sz="2400" dirty="0" smtClean="0">
                <a:latin typeface="Calibri" pitchFamily="34" charset="0"/>
                <a:ea typeface="Calibri" pitchFamily="34" charset="0"/>
                <a:cs typeface="Calibri" pitchFamily="34" charset="0"/>
              </a:rPr>
              <a:t>p</a:t>
            </a:r>
            <a:r>
              <a:rPr lang="en-US" sz="2400" dirty="0" err="1" smtClean="0">
                <a:latin typeface="Calibri" pitchFamily="34" charset="0"/>
                <a:ea typeface="Calibri" pitchFamily="34" charset="0"/>
                <a:cs typeface="Calibri" pitchFamily="34" charset="0"/>
              </a:rPr>
              <a:t>revent</a:t>
            </a:r>
            <a:r>
              <a:rPr lang="en-US" sz="2400" dirty="0" smtClean="0">
                <a:latin typeface="Calibri" pitchFamily="34" charset="0"/>
                <a:ea typeface="Calibri" pitchFamily="34" charset="0"/>
                <a:cs typeface="Calibri" pitchFamily="34" charset="0"/>
              </a:rPr>
              <a:t> one negative outcome of the smoking cessation therapy?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20" y="2071678"/>
            <a:ext cx="850109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latin typeface="Calibri" pitchFamily="34" charset="0"/>
                <a:cs typeface="Calibri" pitchFamily="34" charset="0"/>
              </a:rPr>
              <a:t>P9 Nutrition</a:t>
            </a:r>
          </a:p>
          <a:p>
            <a:pPr lvl="0" fontAlgn="base">
              <a:spcBef>
                <a:spcPct val="0"/>
              </a:spcBef>
              <a:spcAft>
                <a:spcPct val="0"/>
              </a:spcAft>
            </a:pPr>
            <a:r>
              <a:rPr lang="en-US" sz="2400" dirty="0" smtClean="0">
                <a:latin typeface="Calibri" pitchFamily="34" charset="0"/>
                <a:cs typeface="Calibri" pitchFamily="34" charset="0"/>
              </a:rPr>
              <a:t>In a study of cardiovascular disease prevention, the participants randomized to the group that received </a:t>
            </a:r>
            <a:r>
              <a:rPr lang="hr-HR" sz="2400" dirty="0" smtClean="0">
                <a:latin typeface="Calibri" pitchFamily="34" charset="0"/>
                <a:cs typeface="Calibri" pitchFamily="34" charset="0"/>
              </a:rPr>
              <a:t>I</a:t>
            </a:r>
            <a:r>
              <a:rPr lang="en-US" sz="2400" dirty="0" err="1" smtClean="0">
                <a:latin typeface="Calibri" pitchFamily="34" charset="0"/>
                <a:cs typeface="Calibri" pitchFamily="34" charset="0"/>
              </a:rPr>
              <a:t>ndo</a:t>
            </a:r>
            <a:r>
              <a:rPr lang="en-US" sz="2400" dirty="0" smtClean="0">
                <a:latin typeface="Calibri" pitchFamily="34" charset="0"/>
                <a:cs typeface="Calibri" pitchFamily="34" charset="0"/>
              </a:rPr>
              <a:t>-Mediterranean diet had 7.8% percentage of cardiovascular disease after 2 years, compared to 15.2% in the group with standard diet. How many participants should take </a:t>
            </a:r>
            <a:r>
              <a:rPr lang="hr-HR" sz="2400" dirty="0" smtClean="0">
                <a:latin typeface="Calibri" pitchFamily="34" charset="0"/>
                <a:cs typeface="Calibri" pitchFamily="34" charset="0"/>
              </a:rPr>
              <a:t>I</a:t>
            </a:r>
            <a:r>
              <a:rPr lang="en-US" sz="2400" dirty="0" err="1" smtClean="0">
                <a:latin typeface="Calibri" pitchFamily="34" charset="0"/>
                <a:cs typeface="Calibri" pitchFamily="34" charset="0"/>
              </a:rPr>
              <a:t>ndo</a:t>
            </a:r>
            <a:r>
              <a:rPr lang="en-US" sz="2400" dirty="0" smtClean="0">
                <a:latin typeface="Calibri" pitchFamily="34" charset="0"/>
                <a:cs typeface="Calibri" pitchFamily="34" charset="0"/>
              </a:rPr>
              <a:t>-Mediterranean diet to prevent one additional case of cardiovascular disease?</a:t>
            </a:r>
          </a:p>
          <a:p>
            <a:pPr lvl="0" fontAlgn="base">
              <a:spcBef>
                <a:spcPct val="0"/>
              </a:spcBef>
              <a:spcAft>
                <a:spcPct val="0"/>
              </a:spcAft>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 name="Title 2"/>
          <p:cNvSpPr>
            <a:spLocks noGrp="1"/>
          </p:cNvSpPr>
          <p:nvPr>
            <p:ph type="title"/>
          </p:nvPr>
        </p:nvSpPr>
        <p:spPr>
          <a:xfrm>
            <a:off x="457200" y="274638"/>
            <a:ext cx="8229600" cy="1143000"/>
          </a:xfrm>
        </p:spPr>
        <p:txBody>
          <a:bodyPr>
            <a:normAutofit fontScale="90000"/>
          </a:bodyPr>
          <a:lstStyle/>
          <a:p>
            <a:pPr eaLnBrk="1" fontAlgn="auto" hangingPunct="1">
              <a:spcAft>
                <a:spcPts val="0"/>
              </a:spcAft>
              <a:defRPr/>
            </a:pPr>
            <a:r>
              <a:rPr lang="hr-HR" dirty="0" err="1" smtClean="0">
                <a:solidFill>
                  <a:srgbClr val="008FAC"/>
                </a:solidFill>
                <a:effectLst/>
              </a:rPr>
              <a:t>Empirical</a:t>
            </a:r>
            <a:r>
              <a:rPr lang="hr-HR" dirty="0" smtClean="0">
                <a:solidFill>
                  <a:srgbClr val="008FAC"/>
                </a:solidFill>
                <a:effectLst/>
              </a:rPr>
              <a:t> </a:t>
            </a:r>
            <a:r>
              <a:rPr lang="hr-HR" dirty="0" err="1" smtClean="0">
                <a:solidFill>
                  <a:srgbClr val="008FAC"/>
                </a:solidFill>
                <a:effectLst/>
              </a:rPr>
              <a:t>outcome</a:t>
            </a:r>
            <a:r>
              <a:rPr lang="hr-HR" dirty="0" smtClean="0">
                <a:solidFill>
                  <a:srgbClr val="008FAC"/>
                </a:solidFill>
                <a:effectLst/>
              </a:rPr>
              <a:t> </a:t>
            </a:r>
            <a:r>
              <a:rPr lang="hr-HR" dirty="0" err="1" smtClean="0">
                <a:solidFill>
                  <a:srgbClr val="008FAC"/>
                </a:solidFill>
                <a:effectLst/>
              </a:rPr>
              <a:t>measures</a:t>
            </a:r>
            <a:r>
              <a:rPr lang="hr-HR" dirty="0" smtClean="0">
                <a:solidFill>
                  <a:srgbClr val="008FAC"/>
                </a:solidFill>
                <a:effectLst/>
              </a:rPr>
              <a:t> - </a:t>
            </a:r>
            <a:r>
              <a:rPr lang="hr-HR" dirty="0" err="1" smtClean="0">
                <a:solidFill>
                  <a:srgbClr val="008FAC"/>
                </a:solidFill>
                <a:effectLst/>
              </a:rPr>
              <a:t>therapy</a:t>
            </a:r>
            <a:endParaRPr lang="hr-HR" dirty="0">
              <a:solidFill>
                <a:srgbClr val="008FAC"/>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15616" y="404664"/>
            <a:ext cx="6911975" cy="1143000"/>
          </a:xfrm>
        </p:spPr>
        <p:txBody>
          <a:bodyPr/>
          <a:lstStyle/>
          <a:p>
            <a:pPr eaLnBrk="1" hangingPunct="1">
              <a:defRPr/>
            </a:pPr>
            <a:r>
              <a:rPr lang="en-US" sz="3200" smtClean="0">
                <a:solidFill>
                  <a:srgbClr val="008FAC"/>
                </a:solidFill>
                <a:effectLst/>
                <a:latin typeface="Calibri" pitchFamily="34" charset="0"/>
              </a:rPr>
              <a:t>Temporal classification of study designs</a:t>
            </a:r>
          </a:p>
        </p:txBody>
      </p:sp>
      <p:sp>
        <p:nvSpPr>
          <p:cNvPr id="13315" name="Line 5"/>
          <p:cNvSpPr>
            <a:spLocks noChangeShapeType="1"/>
          </p:cNvSpPr>
          <p:nvPr/>
        </p:nvSpPr>
        <p:spPr bwMode="auto">
          <a:xfrm>
            <a:off x="3632200" y="2001838"/>
            <a:ext cx="0" cy="3733800"/>
          </a:xfrm>
          <a:prstGeom prst="line">
            <a:avLst/>
          </a:prstGeom>
          <a:noFill/>
          <a:ln w="50800" cmpd="dbl">
            <a:solidFill>
              <a:srgbClr val="FDE58D"/>
            </a:solidFill>
            <a:round/>
            <a:headEnd/>
            <a:tailEnd/>
          </a:ln>
        </p:spPr>
        <p:txBody>
          <a:bodyPr wrap="none"/>
          <a:lstStyle/>
          <a:p>
            <a:endParaRPr lang="en-US"/>
          </a:p>
        </p:txBody>
      </p:sp>
      <p:sp>
        <p:nvSpPr>
          <p:cNvPr id="13316" name="Line 6"/>
          <p:cNvSpPr>
            <a:spLocks noChangeShapeType="1"/>
          </p:cNvSpPr>
          <p:nvPr/>
        </p:nvSpPr>
        <p:spPr bwMode="auto">
          <a:xfrm>
            <a:off x="6680200" y="2001838"/>
            <a:ext cx="0" cy="3733800"/>
          </a:xfrm>
          <a:prstGeom prst="line">
            <a:avLst/>
          </a:prstGeom>
          <a:noFill/>
          <a:ln w="50800" cmpd="dbl">
            <a:solidFill>
              <a:srgbClr val="FDE58D"/>
            </a:solidFill>
            <a:round/>
            <a:headEnd/>
            <a:tailEnd/>
          </a:ln>
        </p:spPr>
        <p:txBody>
          <a:bodyPr wrap="none"/>
          <a:lstStyle/>
          <a:p>
            <a:endParaRPr lang="en-US"/>
          </a:p>
        </p:txBody>
      </p:sp>
      <p:sp>
        <p:nvSpPr>
          <p:cNvPr id="13317" name="Line 7"/>
          <p:cNvSpPr>
            <a:spLocks noChangeShapeType="1"/>
          </p:cNvSpPr>
          <p:nvPr/>
        </p:nvSpPr>
        <p:spPr bwMode="auto">
          <a:xfrm>
            <a:off x="1701800" y="5722938"/>
            <a:ext cx="6705600" cy="0"/>
          </a:xfrm>
          <a:prstGeom prst="line">
            <a:avLst/>
          </a:prstGeom>
          <a:noFill/>
          <a:ln w="28575">
            <a:solidFill>
              <a:srgbClr val="FDE58D"/>
            </a:solidFill>
            <a:round/>
            <a:headEnd/>
            <a:tailEnd type="triangle" w="lg" len="med"/>
          </a:ln>
        </p:spPr>
        <p:txBody>
          <a:bodyPr wrap="none"/>
          <a:lstStyle/>
          <a:p>
            <a:endParaRPr lang="en-US"/>
          </a:p>
        </p:txBody>
      </p:sp>
      <p:sp>
        <p:nvSpPr>
          <p:cNvPr id="13318" name="AutoShape 9"/>
          <p:cNvSpPr>
            <a:spLocks noChangeArrowheads="1"/>
          </p:cNvSpPr>
          <p:nvPr/>
        </p:nvSpPr>
        <p:spPr bwMode="auto">
          <a:xfrm>
            <a:off x="2422525" y="3276600"/>
            <a:ext cx="2438400" cy="914400"/>
          </a:xfrm>
          <a:prstGeom prst="leftArrow">
            <a:avLst>
              <a:gd name="adj1" fmla="val 50000"/>
              <a:gd name="adj2" fmla="val 66667"/>
            </a:avLst>
          </a:prstGeom>
          <a:solidFill>
            <a:srgbClr val="FFFF99"/>
          </a:solidFill>
          <a:ln w="9525">
            <a:noFill/>
            <a:miter lim="800000"/>
            <a:headEnd/>
            <a:tailEnd/>
          </a:ln>
        </p:spPr>
        <p:txBody>
          <a:bodyPr wrap="none" anchor="ctr"/>
          <a:lstStyle/>
          <a:p>
            <a:endParaRPr lang="en-US"/>
          </a:p>
        </p:txBody>
      </p:sp>
      <p:sp>
        <p:nvSpPr>
          <p:cNvPr id="13319" name="AutoShape 10"/>
          <p:cNvSpPr>
            <a:spLocks noChangeArrowheads="1"/>
          </p:cNvSpPr>
          <p:nvPr/>
        </p:nvSpPr>
        <p:spPr bwMode="auto">
          <a:xfrm>
            <a:off x="2335213" y="4437063"/>
            <a:ext cx="2743200" cy="914400"/>
          </a:xfrm>
          <a:prstGeom prst="rightArrow">
            <a:avLst>
              <a:gd name="adj1" fmla="val 50000"/>
              <a:gd name="adj2" fmla="val 75000"/>
            </a:avLst>
          </a:prstGeom>
          <a:solidFill>
            <a:schemeClr val="accent1"/>
          </a:solidFill>
          <a:ln w="9525">
            <a:noFill/>
            <a:miter lim="800000"/>
            <a:headEnd/>
            <a:tailEnd/>
          </a:ln>
        </p:spPr>
        <p:txBody>
          <a:bodyPr wrap="none" anchor="ctr"/>
          <a:lstStyle/>
          <a:p>
            <a:endParaRPr lang="en-US"/>
          </a:p>
        </p:txBody>
      </p:sp>
      <p:sp>
        <p:nvSpPr>
          <p:cNvPr id="13320" name="Text Box 11"/>
          <p:cNvSpPr txBox="1">
            <a:spLocks noChangeArrowheads="1"/>
          </p:cNvSpPr>
          <p:nvPr/>
        </p:nvSpPr>
        <p:spPr bwMode="auto">
          <a:xfrm>
            <a:off x="3908425" y="2344738"/>
            <a:ext cx="2471738" cy="444500"/>
          </a:xfrm>
          <a:prstGeom prst="rect">
            <a:avLst/>
          </a:prstGeom>
          <a:solidFill>
            <a:srgbClr val="CCFF99"/>
          </a:solidFill>
          <a:ln w="9525">
            <a:noFill/>
            <a:miter lim="800000"/>
            <a:headEnd/>
            <a:tailEnd/>
          </a:ln>
        </p:spPr>
        <p:txBody>
          <a:bodyPr wrap="none" tIns="82800"/>
          <a:lstStyle/>
          <a:p>
            <a:pPr algn="ctr"/>
            <a:r>
              <a:rPr lang="en-US" sz="1600" smtClean="0"/>
              <a:t>Cross-sectional study</a:t>
            </a:r>
            <a:endParaRPr lang="en-US" sz="1600"/>
          </a:p>
        </p:txBody>
      </p:sp>
      <p:sp>
        <p:nvSpPr>
          <p:cNvPr id="13321" name="Text Box 12"/>
          <p:cNvSpPr txBox="1">
            <a:spLocks noChangeArrowheads="1"/>
          </p:cNvSpPr>
          <p:nvPr/>
        </p:nvSpPr>
        <p:spPr bwMode="auto">
          <a:xfrm>
            <a:off x="2422525" y="3544888"/>
            <a:ext cx="2447925" cy="336550"/>
          </a:xfrm>
          <a:prstGeom prst="rect">
            <a:avLst/>
          </a:prstGeom>
          <a:noFill/>
          <a:ln w="9525">
            <a:noFill/>
            <a:miter lim="800000"/>
            <a:headEnd/>
            <a:tailEnd/>
          </a:ln>
        </p:spPr>
        <p:txBody>
          <a:bodyPr>
            <a:spAutoFit/>
          </a:bodyPr>
          <a:lstStyle/>
          <a:p>
            <a:pPr algn="ctr"/>
            <a:r>
              <a:rPr lang="en-US" sz="1600" smtClean="0"/>
              <a:t>Case-control</a:t>
            </a:r>
            <a:endParaRPr lang="en-US" sz="1600"/>
          </a:p>
        </p:txBody>
      </p:sp>
      <p:grpSp>
        <p:nvGrpSpPr>
          <p:cNvPr id="2" name="Group 31"/>
          <p:cNvGrpSpPr>
            <a:grpSpLocks/>
          </p:cNvGrpSpPr>
          <p:nvPr/>
        </p:nvGrpSpPr>
        <p:grpSpPr bwMode="auto">
          <a:xfrm>
            <a:off x="5454650" y="4451350"/>
            <a:ext cx="2455863" cy="914400"/>
            <a:chOff x="3105" y="2821"/>
            <a:chExt cx="1547" cy="576"/>
          </a:xfrm>
        </p:grpSpPr>
        <p:sp>
          <p:nvSpPr>
            <p:cNvPr id="13344" name="AutoShape 8"/>
            <p:cNvSpPr>
              <a:spLocks noChangeArrowheads="1"/>
            </p:cNvSpPr>
            <p:nvPr/>
          </p:nvSpPr>
          <p:spPr bwMode="auto">
            <a:xfrm>
              <a:off x="3116" y="2821"/>
              <a:ext cx="1536" cy="576"/>
            </a:xfrm>
            <a:prstGeom prst="rightArrow">
              <a:avLst>
                <a:gd name="adj1" fmla="val 50000"/>
                <a:gd name="adj2" fmla="val 66667"/>
              </a:avLst>
            </a:prstGeom>
            <a:solidFill>
              <a:srgbClr val="FF9966"/>
            </a:solidFill>
            <a:ln w="9525">
              <a:noFill/>
              <a:miter lim="800000"/>
              <a:headEnd/>
              <a:tailEnd/>
            </a:ln>
          </p:spPr>
          <p:txBody>
            <a:bodyPr wrap="none" anchor="ctr"/>
            <a:lstStyle/>
            <a:p>
              <a:endParaRPr lang="en-US"/>
            </a:p>
          </p:txBody>
        </p:sp>
        <p:sp>
          <p:nvSpPr>
            <p:cNvPr id="13345" name="Text Box 13"/>
            <p:cNvSpPr txBox="1">
              <a:spLocks noChangeArrowheads="1"/>
            </p:cNvSpPr>
            <p:nvPr/>
          </p:nvSpPr>
          <p:spPr bwMode="auto">
            <a:xfrm>
              <a:off x="3105" y="2997"/>
              <a:ext cx="1544" cy="212"/>
            </a:xfrm>
            <a:prstGeom prst="rect">
              <a:avLst/>
            </a:prstGeom>
            <a:noFill/>
            <a:ln w="9525">
              <a:noFill/>
              <a:miter lim="800000"/>
              <a:headEnd/>
              <a:tailEnd/>
            </a:ln>
          </p:spPr>
          <p:txBody>
            <a:bodyPr>
              <a:spAutoFit/>
            </a:bodyPr>
            <a:lstStyle/>
            <a:p>
              <a:pPr algn="ctr"/>
              <a:r>
                <a:rPr lang="en-US" sz="1600" smtClean="0"/>
                <a:t>Cohort</a:t>
              </a:r>
              <a:endParaRPr lang="en-US" sz="1600"/>
            </a:p>
          </p:txBody>
        </p:sp>
      </p:grpSp>
      <p:sp>
        <p:nvSpPr>
          <p:cNvPr id="13323" name="Text Box 14"/>
          <p:cNvSpPr txBox="1">
            <a:spLocks noChangeArrowheads="1"/>
          </p:cNvSpPr>
          <p:nvPr/>
        </p:nvSpPr>
        <p:spPr bwMode="auto">
          <a:xfrm>
            <a:off x="4581525" y="5689600"/>
            <a:ext cx="1136650" cy="304800"/>
          </a:xfrm>
          <a:prstGeom prst="rect">
            <a:avLst/>
          </a:prstGeom>
          <a:noFill/>
          <a:ln w="9525">
            <a:noFill/>
            <a:miter lim="800000"/>
            <a:headEnd/>
            <a:tailEnd/>
          </a:ln>
        </p:spPr>
        <p:txBody>
          <a:bodyPr wrap="none">
            <a:spAutoFit/>
          </a:bodyPr>
          <a:lstStyle/>
          <a:p>
            <a:pPr eaLnBrk="0" hangingPunct="0"/>
            <a:r>
              <a:rPr lang="en-US" sz="1400" i="1" smtClean="0">
                <a:solidFill>
                  <a:schemeClr val="bg1"/>
                </a:solidFill>
              </a:rPr>
              <a:t>sadašnjost</a:t>
            </a:r>
            <a:endParaRPr lang="en-US" sz="1400">
              <a:solidFill>
                <a:schemeClr val="bg1"/>
              </a:solidFill>
            </a:endParaRPr>
          </a:p>
        </p:txBody>
      </p:sp>
      <p:sp>
        <p:nvSpPr>
          <p:cNvPr id="13324" name="Text Box 15"/>
          <p:cNvSpPr txBox="1">
            <a:spLocks noChangeArrowheads="1"/>
          </p:cNvSpPr>
          <p:nvPr/>
        </p:nvSpPr>
        <p:spPr bwMode="auto">
          <a:xfrm>
            <a:off x="1919288" y="5707063"/>
            <a:ext cx="890587" cy="304800"/>
          </a:xfrm>
          <a:prstGeom prst="rect">
            <a:avLst/>
          </a:prstGeom>
          <a:noFill/>
          <a:ln w="9525">
            <a:noFill/>
            <a:miter lim="800000"/>
            <a:headEnd/>
            <a:tailEnd/>
          </a:ln>
        </p:spPr>
        <p:txBody>
          <a:bodyPr wrap="none">
            <a:spAutoFit/>
          </a:bodyPr>
          <a:lstStyle/>
          <a:p>
            <a:pPr eaLnBrk="0" hangingPunct="0"/>
            <a:r>
              <a:rPr lang="en-US" sz="1400" i="1" smtClean="0">
                <a:solidFill>
                  <a:schemeClr val="bg1"/>
                </a:solidFill>
              </a:rPr>
              <a:t>prošlost</a:t>
            </a:r>
            <a:endParaRPr lang="en-US" sz="1400" i="1">
              <a:solidFill>
                <a:schemeClr val="bg1"/>
              </a:solidFill>
            </a:endParaRPr>
          </a:p>
        </p:txBody>
      </p:sp>
      <p:sp>
        <p:nvSpPr>
          <p:cNvPr id="13325" name="Text Box 16"/>
          <p:cNvSpPr txBox="1">
            <a:spLocks noChangeArrowheads="1"/>
          </p:cNvSpPr>
          <p:nvPr/>
        </p:nvSpPr>
        <p:spPr bwMode="auto">
          <a:xfrm>
            <a:off x="7269163" y="5707063"/>
            <a:ext cx="1106487" cy="304800"/>
          </a:xfrm>
          <a:prstGeom prst="rect">
            <a:avLst/>
          </a:prstGeom>
          <a:noFill/>
          <a:ln w="9525">
            <a:noFill/>
            <a:miter lim="800000"/>
            <a:headEnd/>
            <a:tailEnd/>
          </a:ln>
        </p:spPr>
        <p:txBody>
          <a:bodyPr wrap="none">
            <a:spAutoFit/>
          </a:bodyPr>
          <a:lstStyle/>
          <a:p>
            <a:pPr eaLnBrk="0" hangingPunct="0"/>
            <a:r>
              <a:rPr lang="en-US" sz="1400" i="1" smtClean="0">
                <a:solidFill>
                  <a:schemeClr val="bg1"/>
                </a:solidFill>
              </a:rPr>
              <a:t>budućnost</a:t>
            </a:r>
            <a:endParaRPr lang="en-US" sz="1400">
              <a:solidFill>
                <a:schemeClr val="bg1"/>
              </a:solidFill>
            </a:endParaRPr>
          </a:p>
        </p:txBody>
      </p:sp>
      <p:sp>
        <p:nvSpPr>
          <p:cNvPr id="13326" name="Text Box 17"/>
          <p:cNvSpPr txBox="1">
            <a:spLocks noChangeArrowheads="1"/>
          </p:cNvSpPr>
          <p:nvPr/>
        </p:nvSpPr>
        <p:spPr bwMode="auto">
          <a:xfrm>
            <a:off x="2276475" y="4730750"/>
            <a:ext cx="2809875" cy="290513"/>
          </a:xfrm>
          <a:prstGeom prst="rect">
            <a:avLst/>
          </a:prstGeom>
          <a:noFill/>
          <a:ln w="9525">
            <a:noFill/>
            <a:miter lim="800000"/>
            <a:headEnd/>
            <a:tailEnd/>
          </a:ln>
        </p:spPr>
        <p:txBody>
          <a:bodyPr>
            <a:spAutoFit/>
          </a:bodyPr>
          <a:lstStyle/>
          <a:p>
            <a:pPr algn="ctr"/>
            <a:r>
              <a:rPr lang="en-US" sz="1300" smtClean="0"/>
              <a:t>Historical prospective  cohort</a:t>
            </a:r>
            <a:endParaRPr lang="en-US" sz="1300"/>
          </a:p>
        </p:txBody>
      </p:sp>
      <p:grpSp>
        <p:nvGrpSpPr>
          <p:cNvPr id="3" name="Group 30"/>
          <p:cNvGrpSpPr>
            <a:grpSpLocks/>
          </p:cNvGrpSpPr>
          <p:nvPr/>
        </p:nvGrpSpPr>
        <p:grpSpPr bwMode="auto">
          <a:xfrm>
            <a:off x="5443538" y="3289300"/>
            <a:ext cx="2455862" cy="914400"/>
            <a:chOff x="3105" y="2186"/>
            <a:chExt cx="1547" cy="576"/>
          </a:xfrm>
        </p:grpSpPr>
        <p:sp>
          <p:nvSpPr>
            <p:cNvPr id="13342" name="AutoShape 18"/>
            <p:cNvSpPr>
              <a:spLocks noChangeArrowheads="1"/>
            </p:cNvSpPr>
            <p:nvPr/>
          </p:nvSpPr>
          <p:spPr bwMode="auto">
            <a:xfrm>
              <a:off x="3116" y="2186"/>
              <a:ext cx="1536" cy="576"/>
            </a:xfrm>
            <a:prstGeom prst="rightArrow">
              <a:avLst>
                <a:gd name="adj1" fmla="val 50000"/>
                <a:gd name="adj2" fmla="val 66667"/>
              </a:avLst>
            </a:prstGeom>
            <a:solidFill>
              <a:srgbClr val="FF9966"/>
            </a:solidFill>
            <a:ln w="9525">
              <a:noFill/>
              <a:miter lim="800000"/>
              <a:headEnd/>
              <a:tailEnd/>
            </a:ln>
          </p:spPr>
          <p:txBody>
            <a:bodyPr wrap="none" anchor="ctr"/>
            <a:lstStyle/>
            <a:p>
              <a:endParaRPr lang="en-US"/>
            </a:p>
          </p:txBody>
        </p:sp>
        <p:sp>
          <p:nvSpPr>
            <p:cNvPr id="13343" name="Text Box 19"/>
            <p:cNvSpPr txBox="1">
              <a:spLocks noChangeArrowheads="1"/>
            </p:cNvSpPr>
            <p:nvPr/>
          </p:nvSpPr>
          <p:spPr bwMode="auto">
            <a:xfrm>
              <a:off x="3105" y="2368"/>
              <a:ext cx="1499" cy="212"/>
            </a:xfrm>
            <a:prstGeom prst="rect">
              <a:avLst/>
            </a:prstGeom>
            <a:noFill/>
            <a:ln w="9525">
              <a:noFill/>
              <a:miter lim="800000"/>
              <a:headEnd/>
              <a:tailEnd/>
            </a:ln>
          </p:spPr>
          <p:txBody>
            <a:bodyPr>
              <a:spAutoFit/>
            </a:bodyPr>
            <a:lstStyle/>
            <a:p>
              <a:pPr algn="ctr"/>
              <a:r>
                <a:rPr lang="en-US" sz="1600" smtClean="0">
                  <a:solidFill>
                    <a:srgbClr val="CC0000"/>
                  </a:solidFill>
                </a:rPr>
                <a:t>Experimental study</a:t>
              </a:r>
              <a:endParaRPr lang="en-US" sz="1600">
                <a:solidFill>
                  <a:srgbClr val="CC0000"/>
                </a:solidFill>
              </a:endParaRPr>
            </a:p>
          </p:txBody>
        </p:sp>
      </p:grpSp>
      <p:sp>
        <p:nvSpPr>
          <p:cNvPr id="13328" name="Oval 20"/>
          <p:cNvSpPr>
            <a:spLocks noChangeArrowheads="1"/>
          </p:cNvSpPr>
          <p:nvPr/>
        </p:nvSpPr>
        <p:spPr bwMode="auto">
          <a:xfrm>
            <a:off x="4965700" y="2276475"/>
            <a:ext cx="144463" cy="144463"/>
          </a:xfrm>
          <a:prstGeom prst="ellipse">
            <a:avLst/>
          </a:prstGeom>
          <a:solidFill>
            <a:srgbClr val="CC0000"/>
          </a:solidFill>
          <a:ln w="9525">
            <a:solidFill>
              <a:srgbClr val="FF0066"/>
            </a:solidFill>
            <a:round/>
            <a:headEnd/>
            <a:tailEnd/>
          </a:ln>
        </p:spPr>
        <p:txBody>
          <a:bodyPr wrap="none" anchor="ctr"/>
          <a:lstStyle/>
          <a:p>
            <a:endParaRPr lang="en-US"/>
          </a:p>
        </p:txBody>
      </p:sp>
      <p:sp>
        <p:nvSpPr>
          <p:cNvPr id="8209" name="Oval 23"/>
          <p:cNvSpPr>
            <a:spLocks noChangeArrowheads="1"/>
          </p:cNvSpPr>
          <p:nvPr/>
        </p:nvSpPr>
        <p:spPr bwMode="auto">
          <a:xfrm>
            <a:off x="4967288" y="2719388"/>
            <a:ext cx="144462" cy="144462"/>
          </a:xfrm>
          <a:prstGeom prst="ellipse">
            <a:avLst/>
          </a:prstGeom>
          <a:solidFill>
            <a:schemeClr val="accent4">
              <a:lumMod val="75000"/>
            </a:schemeClr>
          </a:solidFill>
          <a:ln w="9525">
            <a:solidFill>
              <a:srgbClr val="99FFCC"/>
            </a:solidFill>
            <a:round/>
            <a:headEnd/>
            <a:tailEnd/>
          </a:ln>
        </p:spPr>
        <p:txBody>
          <a:bodyPr wrap="none" anchor="ctr"/>
          <a:lstStyle/>
          <a:p>
            <a:pPr>
              <a:defRPr/>
            </a:pPr>
            <a:endParaRPr lang="en-US"/>
          </a:p>
        </p:txBody>
      </p:sp>
      <p:sp>
        <p:nvSpPr>
          <p:cNvPr id="13330" name="Oval 32"/>
          <p:cNvSpPr>
            <a:spLocks noChangeArrowheads="1"/>
          </p:cNvSpPr>
          <p:nvPr/>
        </p:nvSpPr>
        <p:spPr bwMode="auto">
          <a:xfrm>
            <a:off x="2200275" y="4806950"/>
            <a:ext cx="144463" cy="144463"/>
          </a:xfrm>
          <a:prstGeom prst="ellipse">
            <a:avLst/>
          </a:prstGeom>
          <a:solidFill>
            <a:srgbClr val="CC0000"/>
          </a:solidFill>
          <a:ln w="9525">
            <a:solidFill>
              <a:srgbClr val="FF0066"/>
            </a:solidFill>
            <a:round/>
            <a:headEnd/>
            <a:tailEnd/>
          </a:ln>
        </p:spPr>
        <p:txBody>
          <a:bodyPr wrap="none" anchor="ctr"/>
          <a:lstStyle/>
          <a:p>
            <a:endParaRPr lang="en-US"/>
          </a:p>
        </p:txBody>
      </p:sp>
      <p:sp>
        <p:nvSpPr>
          <p:cNvPr id="13331" name="Oval 33"/>
          <p:cNvSpPr>
            <a:spLocks noChangeArrowheads="1"/>
          </p:cNvSpPr>
          <p:nvPr/>
        </p:nvSpPr>
        <p:spPr bwMode="auto">
          <a:xfrm>
            <a:off x="4806950" y="3648075"/>
            <a:ext cx="144463" cy="144463"/>
          </a:xfrm>
          <a:prstGeom prst="ellipse">
            <a:avLst/>
          </a:prstGeom>
          <a:solidFill>
            <a:srgbClr val="CC0000"/>
          </a:solidFill>
          <a:ln w="9525">
            <a:solidFill>
              <a:srgbClr val="FF0066"/>
            </a:solidFill>
            <a:round/>
            <a:headEnd/>
            <a:tailEnd/>
          </a:ln>
        </p:spPr>
        <p:txBody>
          <a:bodyPr wrap="none" anchor="ctr"/>
          <a:lstStyle/>
          <a:p>
            <a:endParaRPr lang="en-US"/>
          </a:p>
        </p:txBody>
      </p:sp>
      <p:sp>
        <p:nvSpPr>
          <p:cNvPr id="13332" name="Oval 34"/>
          <p:cNvSpPr>
            <a:spLocks noChangeArrowheads="1"/>
          </p:cNvSpPr>
          <p:nvPr/>
        </p:nvSpPr>
        <p:spPr bwMode="auto">
          <a:xfrm>
            <a:off x="5376863" y="3671888"/>
            <a:ext cx="144462" cy="144462"/>
          </a:xfrm>
          <a:prstGeom prst="ellipse">
            <a:avLst/>
          </a:prstGeom>
          <a:solidFill>
            <a:srgbClr val="CC0000"/>
          </a:solidFill>
          <a:ln w="9525">
            <a:solidFill>
              <a:srgbClr val="FF0066"/>
            </a:solidFill>
            <a:round/>
            <a:headEnd/>
            <a:tailEnd/>
          </a:ln>
        </p:spPr>
        <p:txBody>
          <a:bodyPr wrap="none" anchor="ctr"/>
          <a:lstStyle/>
          <a:p>
            <a:endParaRPr lang="en-US"/>
          </a:p>
        </p:txBody>
      </p:sp>
      <p:sp>
        <p:nvSpPr>
          <p:cNvPr id="13333" name="Oval 35"/>
          <p:cNvSpPr>
            <a:spLocks noChangeArrowheads="1"/>
          </p:cNvSpPr>
          <p:nvPr/>
        </p:nvSpPr>
        <p:spPr bwMode="auto">
          <a:xfrm>
            <a:off x="5399088" y="4832350"/>
            <a:ext cx="144462" cy="144463"/>
          </a:xfrm>
          <a:prstGeom prst="ellipse">
            <a:avLst/>
          </a:prstGeom>
          <a:solidFill>
            <a:srgbClr val="CC0000"/>
          </a:solidFill>
          <a:ln w="9525">
            <a:solidFill>
              <a:srgbClr val="FF0066"/>
            </a:solidFill>
            <a:round/>
            <a:headEnd/>
            <a:tailEnd/>
          </a:ln>
        </p:spPr>
        <p:txBody>
          <a:bodyPr wrap="none" anchor="ctr"/>
          <a:lstStyle/>
          <a:p>
            <a:endParaRPr lang="en-US"/>
          </a:p>
        </p:txBody>
      </p:sp>
      <p:sp>
        <p:nvSpPr>
          <p:cNvPr id="8214" name="Oval 36"/>
          <p:cNvSpPr>
            <a:spLocks noChangeArrowheads="1"/>
          </p:cNvSpPr>
          <p:nvPr/>
        </p:nvSpPr>
        <p:spPr bwMode="auto">
          <a:xfrm>
            <a:off x="4991100" y="4829175"/>
            <a:ext cx="144463" cy="144463"/>
          </a:xfrm>
          <a:prstGeom prst="ellipse">
            <a:avLst/>
          </a:prstGeom>
          <a:solidFill>
            <a:schemeClr val="accent4">
              <a:lumMod val="75000"/>
            </a:schemeClr>
          </a:solidFill>
          <a:ln w="9525">
            <a:solidFill>
              <a:srgbClr val="99FFCC"/>
            </a:solidFill>
            <a:round/>
            <a:headEnd/>
            <a:tailEnd/>
          </a:ln>
        </p:spPr>
        <p:txBody>
          <a:bodyPr wrap="none" anchor="ctr"/>
          <a:lstStyle/>
          <a:p>
            <a:pPr>
              <a:defRPr/>
            </a:pPr>
            <a:endParaRPr lang="en-US"/>
          </a:p>
        </p:txBody>
      </p:sp>
      <p:sp>
        <p:nvSpPr>
          <p:cNvPr id="8215" name="Oval 37"/>
          <p:cNvSpPr>
            <a:spLocks noChangeArrowheads="1"/>
          </p:cNvSpPr>
          <p:nvPr/>
        </p:nvSpPr>
        <p:spPr bwMode="auto">
          <a:xfrm>
            <a:off x="7870825" y="4841875"/>
            <a:ext cx="144463" cy="144463"/>
          </a:xfrm>
          <a:prstGeom prst="ellipse">
            <a:avLst/>
          </a:prstGeom>
          <a:solidFill>
            <a:schemeClr val="accent4">
              <a:lumMod val="75000"/>
            </a:schemeClr>
          </a:solidFill>
          <a:ln w="9525">
            <a:solidFill>
              <a:srgbClr val="99FFCC"/>
            </a:solidFill>
            <a:round/>
            <a:headEnd/>
            <a:tailEnd/>
          </a:ln>
        </p:spPr>
        <p:txBody>
          <a:bodyPr wrap="none" anchor="ctr"/>
          <a:lstStyle/>
          <a:p>
            <a:pPr>
              <a:defRPr/>
            </a:pPr>
            <a:endParaRPr lang="en-US"/>
          </a:p>
        </p:txBody>
      </p:sp>
      <p:sp>
        <p:nvSpPr>
          <p:cNvPr id="8216" name="Oval 38"/>
          <p:cNvSpPr>
            <a:spLocks noChangeArrowheads="1"/>
          </p:cNvSpPr>
          <p:nvPr/>
        </p:nvSpPr>
        <p:spPr bwMode="auto">
          <a:xfrm>
            <a:off x="2411413" y="3660775"/>
            <a:ext cx="144462" cy="144463"/>
          </a:xfrm>
          <a:prstGeom prst="ellipse">
            <a:avLst/>
          </a:prstGeom>
          <a:solidFill>
            <a:schemeClr val="accent4">
              <a:lumMod val="75000"/>
            </a:schemeClr>
          </a:solidFill>
          <a:ln w="9525">
            <a:solidFill>
              <a:srgbClr val="99FFCC"/>
            </a:solidFill>
            <a:round/>
            <a:headEnd/>
            <a:tailEnd/>
          </a:ln>
        </p:spPr>
        <p:txBody>
          <a:bodyPr wrap="none" anchor="ctr"/>
          <a:lstStyle/>
          <a:p>
            <a:pPr>
              <a:defRPr/>
            </a:pPr>
            <a:endParaRPr lang="en-US"/>
          </a:p>
        </p:txBody>
      </p:sp>
      <p:sp>
        <p:nvSpPr>
          <p:cNvPr id="8217" name="Oval 39"/>
          <p:cNvSpPr>
            <a:spLocks noChangeArrowheads="1"/>
          </p:cNvSpPr>
          <p:nvPr/>
        </p:nvSpPr>
        <p:spPr bwMode="auto">
          <a:xfrm>
            <a:off x="7858125" y="3673475"/>
            <a:ext cx="144463" cy="144463"/>
          </a:xfrm>
          <a:prstGeom prst="ellipse">
            <a:avLst/>
          </a:prstGeom>
          <a:solidFill>
            <a:schemeClr val="accent4">
              <a:lumMod val="75000"/>
            </a:schemeClr>
          </a:solidFill>
          <a:ln w="9525">
            <a:solidFill>
              <a:srgbClr val="99FFCC"/>
            </a:solidFill>
            <a:round/>
            <a:headEnd/>
            <a:tailEnd/>
          </a:ln>
        </p:spPr>
        <p:txBody>
          <a:bodyPr wrap="none" anchor="ctr"/>
          <a:lstStyle/>
          <a:p>
            <a:pPr>
              <a:defRPr/>
            </a:pPr>
            <a:endParaRPr lang="en-US"/>
          </a:p>
        </p:txBody>
      </p:sp>
      <p:sp>
        <p:nvSpPr>
          <p:cNvPr id="13338" name="Oval 40"/>
          <p:cNvSpPr>
            <a:spLocks noChangeArrowheads="1"/>
          </p:cNvSpPr>
          <p:nvPr/>
        </p:nvSpPr>
        <p:spPr bwMode="auto">
          <a:xfrm>
            <a:off x="623888" y="2232025"/>
            <a:ext cx="144462" cy="144463"/>
          </a:xfrm>
          <a:prstGeom prst="ellipse">
            <a:avLst/>
          </a:prstGeom>
          <a:solidFill>
            <a:srgbClr val="CC0000"/>
          </a:solidFill>
          <a:ln w="9525">
            <a:solidFill>
              <a:srgbClr val="FF0066"/>
            </a:solidFill>
            <a:round/>
            <a:headEnd/>
            <a:tailEnd/>
          </a:ln>
        </p:spPr>
        <p:txBody>
          <a:bodyPr wrap="none" anchor="ctr"/>
          <a:lstStyle/>
          <a:p>
            <a:endParaRPr lang="en-US"/>
          </a:p>
        </p:txBody>
      </p:sp>
      <p:sp>
        <p:nvSpPr>
          <p:cNvPr id="8219" name="Oval 41"/>
          <p:cNvSpPr>
            <a:spLocks noChangeArrowheads="1"/>
          </p:cNvSpPr>
          <p:nvPr/>
        </p:nvSpPr>
        <p:spPr bwMode="auto">
          <a:xfrm>
            <a:off x="620713" y="2570163"/>
            <a:ext cx="144462" cy="144462"/>
          </a:xfrm>
          <a:prstGeom prst="ellipse">
            <a:avLst/>
          </a:prstGeom>
          <a:solidFill>
            <a:schemeClr val="accent4">
              <a:lumMod val="75000"/>
            </a:schemeClr>
          </a:solidFill>
          <a:ln w="9525">
            <a:solidFill>
              <a:srgbClr val="99FFCC"/>
            </a:solidFill>
            <a:round/>
            <a:headEnd/>
            <a:tailEnd/>
          </a:ln>
        </p:spPr>
        <p:txBody>
          <a:bodyPr wrap="none" anchor="ctr"/>
          <a:lstStyle/>
          <a:p>
            <a:pPr>
              <a:defRPr/>
            </a:pPr>
            <a:endParaRPr lang="en-US"/>
          </a:p>
        </p:txBody>
      </p:sp>
      <p:sp>
        <p:nvSpPr>
          <p:cNvPr id="13340" name="Text Box 42"/>
          <p:cNvSpPr txBox="1">
            <a:spLocks noChangeArrowheads="1"/>
          </p:cNvSpPr>
          <p:nvPr/>
        </p:nvSpPr>
        <p:spPr bwMode="auto">
          <a:xfrm>
            <a:off x="838200" y="2159000"/>
            <a:ext cx="2468563" cy="274638"/>
          </a:xfrm>
          <a:prstGeom prst="rect">
            <a:avLst/>
          </a:prstGeom>
          <a:noFill/>
          <a:ln w="9525">
            <a:noFill/>
            <a:miter lim="800000"/>
            <a:headEnd/>
            <a:tailEnd/>
          </a:ln>
        </p:spPr>
        <p:txBody>
          <a:bodyPr>
            <a:spAutoFit/>
          </a:bodyPr>
          <a:lstStyle/>
          <a:p>
            <a:pPr>
              <a:spcBef>
                <a:spcPct val="50000"/>
              </a:spcBef>
            </a:pPr>
            <a:r>
              <a:rPr lang="en-US" sz="1200" smtClean="0"/>
              <a:t>Time of study group formation</a:t>
            </a:r>
            <a:endParaRPr lang="en-US" sz="1200"/>
          </a:p>
        </p:txBody>
      </p:sp>
      <p:sp>
        <p:nvSpPr>
          <p:cNvPr id="13341" name="Text Box 43"/>
          <p:cNvSpPr txBox="1">
            <a:spLocks noChangeArrowheads="1"/>
          </p:cNvSpPr>
          <p:nvPr/>
        </p:nvSpPr>
        <p:spPr bwMode="auto">
          <a:xfrm>
            <a:off x="830263" y="2497138"/>
            <a:ext cx="2741612" cy="274637"/>
          </a:xfrm>
          <a:prstGeom prst="rect">
            <a:avLst/>
          </a:prstGeom>
          <a:noFill/>
          <a:ln w="9525">
            <a:noFill/>
            <a:miter lim="800000"/>
            <a:headEnd/>
            <a:tailEnd/>
          </a:ln>
        </p:spPr>
        <p:txBody>
          <a:bodyPr>
            <a:spAutoFit/>
          </a:bodyPr>
          <a:lstStyle/>
          <a:p>
            <a:pPr>
              <a:spcBef>
                <a:spcPct val="50000"/>
              </a:spcBef>
            </a:pPr>
            <a:r>
              <a:rPr lang="en-US" sz="1200" smtClean="0"/>
              <a:t>Time of dana collection</a:t>
            </a:r>
            <a:endParaRPr lang="en-US" sz="1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27584" y="404664"/>
            <a:ext cx="7416800" cy="850900"/>
          </a:xfrm>
        </p:spPr>
        <p:txBody>
          <a:bodyPr>
            <a:normAutofit/>
          </a:bodyPr>
          <a:lstStyle/>
          <a:p>
            <a:pPr eaLnBrk="1" hangingPunct="1">
              <a:defRPr/>
            </a:pPr>
            <a:r>
              <a:rPr lang="pl-PL" sz="3200" dirty="0" smtClean="0">
                <a:solidFill>
                  <a:srgbClr val="008FAC"/>
                </a:solidFill>
                <a:effectLst/>
                <a:latin typeface="Calibri" pitchFamily="34" charset="0"/>
              </a:rPr>
              <a:t>Characteristics of study designs</a:t>
            </a:r>
            <a:endParaRPr lang="hr-HR" sz="3200" dirty="0" smtClean="0">
              <a:solidFill>
                <a:srgbClr val="008FAC"/>
              </a:solidFill>
              <a:effectLst/>
              <a:latin typeface="Calibri" pitchFamily="34" charset="0"/>
            </a:endParaRPr>
          </a:p>
        </p:txBody>
      </p:sp>
      <p:graphicFrame>
        <p:nvGraphicFramePr>
          <p:cNvPr id="39026" name="Group 2162"/>
          <p:cNvGraphicFramePr>
            <a:graphicFrameLocks noGrp="1"/>
          </p:cNvGraphicFramePr>
          <p:nvPr>
            <p:ph idx="1"/>
          </p:nvPr>
        </p:nvGraphicFramePr>
        <p:xfrm>
          <a:off x="539750" y="1557338"/>
          <a:ext cx="8012113" cy="4360038"/>
        </p:xfrm>
        <a:graphic>
          <a:graphicData uri="http://schemas.openxmlformats.org/drawingml/2006/table">
            <a:tbl>
              <a:tblPr/>
              <a:tblGrid>
                <a:gridCol w="1555750"/>
                <a:gridCol w="1597025"/>
                <a:gridCol w="1651000"/>
                <a:gridCol w="1597025"/>
                <a:gridCol w="1611313"/>
              </a:tblGrid>
              <a:tr h="674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noProof="0" dirty="0" smtClean="0">
                        <a:ln>
                          <a:noFill/>
                        </a:ln>
                        <a:solidFill>
                          <a:schemeClr val="tx1"/>
                        </a:solidFill>
                        <a:effectLst/>
                        <a:latin typeface="Calibri" pitchFamily="34" charset="0"/>
                      </a:endParaRPr>
                    </a:p>
                  </a:txBody>
                  <a:tcPr marL="90000" marR="90000" marT="0" marB="46800" anchor="b" horzOverflow="overflow">
                    <a:lnL cap="flat">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rgbClr val="008FAC"/>
                          </a:solidFill>
                          <a:effectLst/>
                          <a:latin typeface="Calibri" pitchFamily="34" charset="0"/>
                        </a:rPr>
                        <a:t>Cross-sectional study</a:t>
                      </a:r>
                    </a:p>
                  </a:txBody>
                  <a:tcPr marL="90000" marR="90000" marT="0" marB="46800" anchor="b"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rgbClr val="008FAC"/>
                          </a:solidFill>
                          <a:effectLst/>
                          <a:latin typeface="Calibri" pitchFamily="34" charset="0"/>
                        </a:rPr>
                        <a:t>Case-control</a:t>
                      </a:r>
                    </a:p>
                  </a:txBody>
                  <a:tcPr marL="90000" marR="90000" marT="0" marB="46800" anchor="b"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rgbClr val="008FAC"/>
                          </a:solidFill>
                          <a:effectLst/>
                          <a:latin typeface="Calibri" pitchFamily="34" charset="0"/>
                        </a:rPr>
                        <a:t>Cohort</a:t>
                      </a:r>
                    </a:p>
                  </a:txBody>
                  <a:tcPr marL="90000" marR="90000" marT="0" marB="46800" anchor="b"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rgbClr val="008FAC"/>
                          </a:solidFill>
                          <a:effectLst/>
                          <a:latin typeface="Calibri" pitchFamily="34" charset="0"/>
                        </a:rPr>
                        <a:t>Experimental</a:t>
                      </a:r>
                    </a:p>
                  </a:txBody>
                  <a:tcPr marL="90000" marR="90000" marT="0" marB="46800" anchor="b" horzOverflow="overflow">
                    <a:lnL>
                      <a:noFill/>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chemeClr val="tx1"/>
                          </a:solidFill>
                          <a:effectLst/>
                          <a:latin typeface="Calibri" pitchFamily="34" charset="0"/>
                        </a:rPr>
                        <a:t>Incidence/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chemeClr val="tx1"/>
                          </a:solidFill>
                          <a:effectLst/>
                          <a:latin typeface="Calibri" pitchFamily="34" charset="0"/>
                        </a:rPr>
                        <a:t>Prevalence</a:t>
                      </a:r>
                    </a:p>
                  </a:txBody>
                  <a:tcPr marL="90000" marR="90000" marT="0" marB="46800" anchor="ctr" horzOverflow="overflow">
                    <a:lnL cap="flat">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prevalence</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incidencija</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incidencija</a:t>
                      </a:r>
                    </a:p>
                  </a:txBody>
                  <a:tcPr marL="90000" marR="90000" marT="0" marB="46800" anchor="ctr" horzOverflow="overflow">
                    <a:lnL>
                      <a:noFill/>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chemeClr val="tx1"/>
                          </a:solidFill>
                          <a:effectLst/>
                          <a:latin typeface="Calibri" pitchFamily="34" charset="0"/>
                        </a:rPr>
                        <a:t>Outcome</a:t>
                      </a:r>
                    </a:p>
                  </a:txBody>
                  <a:tcPr marL="90000" marR="90000" marT="0" marB="46800" anchor="ctr" horzOverflow="overflow">
                    <a:lnL cap="flat">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&gt;1</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1</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&gt;1</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&gt;1</a:t>
                      </a:r>
                    </a:p>
                  </a:txBody>
                  <a:tcPr marL="90000" marR="90000" marT="0" marB="46800" anchor="ctr" horzOverflow="overflow">
                    <a:lnL>
                      <a:noFill/>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chemeClr val="tx1"/>
                          </a:solidFill>
                          <a:effectLst/>
                          <a:latin typeface="Calibri" pitchFamily="34" charset="0"/>
                        </a:rPr>
                        <a:t>Causality</a:t>
                      </a:r>
                    </a:p>
                  </a:txBody>
                  <a:tcPr marL="90000" marR="90000" marT="0" marB="46800" anchor="ctr" horzOverflow="overflow">
                    <a:lnL cap="flat">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No</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No</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r-HR" sz="2000" b="0" i="0" u="none" strike="noStrike" cap="none" normalizeH="0" baseline="0" noProof="0" dirty="0" err="1" smtClean="0">
                          <a:ln>
                            <a:noFill/>
                          </a:ln>
                          <a:solidFill>
                            <a:schemeClr val="tx1"/>
                          </a:solidFill>
                          <a:effectLst/>
                          <a:latin typeface="Calibri" pitchFamily="34" charset="0"/>
                        </a:rPr>
                        <a:t>Yes</a:t>
                      </a:r>
                      <a:endParaRPr kumimoji="0" lang="en-US" sz="2000" b="0" i="0" u="none" strike="noStrike" cap="none" normalizeH="0" baseline="0" noProof="0" dirty="0" smtClean="0">
                        <a:ln>
                          <a:noFill/>
                        </a:ln>
                        <a:solidFill>
                          <a:schemeClr val="tx1"/>
                        </a:solidFill>
                        <a:effectLst/>
                        <a:latin typeface="Calibri" pitchFamily="34" charset="0"/>
                      </a:endParaRP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r-HR" sz="2000" b="0" i="0" u="none" strike="noStrike" cap="none" normalizeH="0" baseline="0" noProof="0" dirty="0" err="1" smtClean="0">
                          <a:ln>
                            <a:noFill/>
                          </a:ln>
                          <a:solidFill>
                            <a:schemeClr val="tx1"/>
                          </a:solidFill>
                          <a:effectLst/>
                          <a:latin typeface="Calibri" pitchFamily="34" charset="0"/>
                        </a:rPr>
                        <a:t>Yes</a:t>
                      </a:r>
                      <a:endParaRPr kumimoji="0" lang="en-US" sz="2000" b="0" i="0" u="none" strike="noStrike" cap="none" normalizeH="0" baseline="0" noProof="0" dirty="0" smtClean="0">
                        <a:ln>
                          <a:noFill/>
                        </a:ln>
                        <a:solidFill>
                          <a:schemeClr val="tx1"/>
                        </a:solidFill>
                        <a:effectLst/>
                        <a:latin typeface="Calibri" pitchFamily="34" charset="0"/>
                      </a:endParaRPr>
                    </a:p>
                  </a:txBody>
                  <a:tcPr marL="90000" marR="90000" marT="0" marB="46800" anchor="ctr" horzOverflow="overflow">
                    <a:lnL>
                      <a:noFill/>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727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chemeClr val="tx1"/>
                          </a:solidFill>
                          <a:effectLst/>
                          <a:latin typeface="Calibri" pitchFamily="34" charset="0"/>
                        </a:rPr>
                        <a:t>Sample (N)</a:t>
                      </a:r>
                    </a:p>
                  </a:txBody>
                  <a:tcPr marL="90000" marR="90000" marT="0" marB="46800" anchor="ctr" horzOverflow="overflow">
                    <a:lnL cap="flat">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big/small</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small</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dirty="0" smtClean="0">
                          <a:ln>
                            <a:noFill/>
                          </a:ln>
                          <a:solidFill>
                            <a:schemeClr val="tx1"/>
                          </a:solidFill>
                          <a:effectLst/>
                          <a:latin typeface="Calibri" pitchFamily="34" charset="0"/>
                        </a:rPr>
                        <a:t>big</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small/big</a:t>
                      </a:r>
                    </a:p>
                  </a:txBody>
                  <a:tcPr marL="90000" marR="90000" marT="0" marB="46800" anchor="ctr" horzOverflow="overflow">
                    <a:lnL>
                      <a:noFill/>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chemeClr val="tx1"/>
                          </a:solidFill>
                          <a:effectLst/>
                          <a:latin typeface="Calibri" pitchFamily="34" charset="0"/>
                        </a:rPr>
                        <a:t>Duration</a:t>
                      </a:r>
                    </a:p>
                  </a:txBody>
                  <a:tcPr marL="90000" marR="90000" marT="0" marB="46800" anchor="ctr" horzOverflow="overflow">
                    <a:lnL cap="flat">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a:t>
                      </a:r>
                    </a:p>
                  </a:txBody>
                  <a:tcPr marL="90000" marR="90000" marT="0" marB="46800" anchor="ctr" horzOverflow="overflow">
                    <a:lnL>
                      <a:noFill/>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chemeClr val="tx1"/>
                          </a:solidFill>
                          <a:effectLst/>
                          <a:latin typeface="Calibri" pitchFamily="34" charset="0"/>
                        </a:rPr>
                        <a:t>Price</a:t>
                      </a:r>
                    </a:p>
                  </a:txBody>
                  <a:tcPr marL="90000" marR="90000" marT="0" marB="46800" anchor="ctr" horzOverflow="overflow">
                    <a:lnL cap="flat">
                      <a:noFill/>
                    </a:lnL>
                    <a:lnR>
                      <a:noFill/>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dirty="0" smtClean="0">
                          <a:ln>
                            <a:noFill/>
                          </a:ln>
                          <a:solidFill>
                            <a:schemeClr val="tx1"/>
                          </a:solidFill>
                          <a:effectLst/>
                          <a:latin typeface="Calibri" pitchFamily="34" charset="0"/>
                        </a:rPr>
                        <a:t>****</a:t>
                      </a:r>
                    </a:p>
                  </a:txBody>
                  <a:tcPr marL="90000" marR="90000" marT="0" marB="46800" anchor="ctr" horzOverflow="overflow">
                    <a:lnL>
                      <a:noFill/>
                    </a:lnL>
                    <a:lnR cap="flat">
                      <a:noFill/>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28596" y="404664"/>
            <a:ext cx="8143932" cy="850900"/>
          </a:xfrm>
        </p:spPr>
        <p:txBody>
          <a:bodyPr>
            <a:noAutofit/>
          </a:bodyPr>
          <a:lstStyle/>
          <a:p>
            <a:pPr eaLnBrk="1" hangingPunct="1">
              <a:defRPr/>
            </a:pPr>
            <a:r>
              <a:rPr lang="pl-PL" sz="3200" dirty="0" smtClean="0">
                <a:solidFill>
                  <a:srgbClr val="008FAC"/>
                </a:solidFill>
                <a:effectLst/>
                <a:latin typeface="Calibri" pitchFamily="34" charset="0"/>
              </a:rPr>
              <a:t>How do we present results from study designs?</a:t>
            </a:r>
            <a:endParaRPr lang="hr-HR" sz="3200" dirty="0" smtClean="0">
              <a:solidFill>
                <a:srgbClr val="008FAC"/>
              </a:solidFill>
              <a:effectLst/>
              <a:latin typeface="Calibri" pitchFamily="34" charset="0"/>
            </a:endParaRPr>
          </a:p>
        </p:txBody>
      </p:sp>
      <p:graphicFrame>
        <p:nvGraphicFramePr>
          <p:cNvPr id="39026" name="Group 2162"/>
          <p:cNvGraphicFramePr>
            <a:graphicFrameLocks noGrp="1"/>
          </p:cNvGraphicFramePr>
          <p:nvPr>
            <p:ph idx="1"/>
          </p:nvPr>
        </p:nvGraphicFramePr>
        <p:xfrm>
          <a:off x="539750" y="1557338"/>
          <a:ext cx="8012113" cy="2951782"/>
        </p:xfrm>
        <a:graphic>
          <a:graphicData uri="http://schemas.openxmlformats.org/drawingml/2006/table">
            <a:tbl>
              <a:tblPr/>
              <a:tblGrid>
                <a:gridCol w="1555750"/>
                <a:gridCol w="1597025"/>
                <a:gridCol w="1651000"/>
                <a:gridCol w="1597025"/>
                <a:gridCol w="1611313"/>
              </a:tblGrid>
              <a:tr h="10068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noProof="0" dirty="0" smtClean="0">
                        <a:ln>
                          <a:noFill/>
                        </a:ln>
                        <a:solidFill>
                          <a:schemeClr val="tx1"/>
                        </a:solidFill>
                        <a:effectLst/>
                        <a:latin typeface="Calibri" pitchFamily="34" charset="0"/>
                      </a:endParaRPr>
                    </a:p>
                  </a:txBody>
                  <a:tcPr marL="90000" marR="90000" marT="0" marB="46800" horzOverflow="overflow">
                    <a:lnL cap="flat">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r-HR" sz="2000" b="1" i="0" u="none" strike="noStrike" cap="none" normalizeH="0" baseline="0" noProof="0" dirty="0" smtClean="0">
                          <a:ln>
                            <a:noFill/>
                          </a:ln>
                          <a:solidFill>
                            <a:srgbClr val="008FAC"/>
                          </a:solidFill>
                          <a:effectLst/>
                          <a:latin typeface="Calibri" pitchFamily="34" charset="0"/>
                        </a:rPr>
                        <a:t>Cross-</a:t>
                      </a:r>
                      <a:r>
                        <a:rPr kumimoji="0" lang="hr-HR" sz="2000" b="1" i="0" u="none" strike="noStrike" cap="none" normalizeH="0" baseline="0" noProof="0" dirty="0" err="1" smtClean="0">
                          <a:ln>
                            <a:noFill/>
                          </a:ln>
                          <a:solidFill>
                            <a:srgbClr val="008FAC"/>
                          </a:solidFill>
                          <a:effectLst/>
                          <a:latin typeface="Calibri" pitchFamily="34" charset="0"/>
                        </a:rPr>
                        <a:t>sectional</a:t>
                      </a:r>
                      <a:r>
                        <a:rPr kumimoji="0" lang="hr-HR" sz="2000" b="1" i="0" u="none" strike="noStrike" cap="none" normalizeH="0" baseline="0" noProof="0" dirty="0" smtClean="0">
                          <a:ln>
                            <a:noFill/>
                          </a:ln>
                          <a:solidFill>
                            <a:srgbClr val="008FAC"/>
                          </a:solidFill>
                          <a:effectLst/>
                          <a:latin typeface="Calibri" pitchFamily="34" charset="0"/>
                        </a:rPr>
                        <a:t> </a:t>
                      </a:r>
                      <a:r>
                        <a:rPr kumimoji="0" lang="hr-HR" sz="2000" b="1" i="0" u="none" strike="noStrike" cap="none" normalizeH="0" baseline="0" noProof="0" dirty="0" err="1" smtClean="0">
                          <a:ln>
                            <a:noFill/>
                          </a:ln>
                          <a:solidFill>
                            <a:srgbClr val="008FAC"/>
                          </a:solidFill>
                          <a:effectLst/>
                          <a:latin typeface="Calibri" pitchFamily="34" charset="0"/>
                        </a:rPr>
                        <a:t>study</a:t>
                      </a:r>
                      <a:endParaRPr kumimoji="0" lang="en-US" sz="2000" b="1" i="0" u="none" strike="noStrike" cap="none" normalizeH="0" baseline="0" noProof="0" dirty="0" smtClean="0">
                        <a:ln>
                          <a:noFill/>
                        </a:ln>
                        <a:solidFill>
                          <a:srgbClr val="008FAC"/>
                        </a:solidFill>
                        <a:effectLst/>
                        <a:latin typeface="Calibri" pitchFamily="34" charset="0"/>
                      </a:endParaRPr>
                    </a:p>
                  </a:txBody>
                  <a:tcPr marL="90000" marR="90000" marT="0" marB="46800"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r-HR" sz="2000" b="1" i="0" u="none" strike="noStrike" cap="none" normalizeH="0" baseline="0" noProof="0" dirty="0" err="1" smtClean="0">
                          <a:ln>
                            <a:noFill/>
                          </a:ln>
                          <a:solidFill>
                            <a:srgbClr val="008FAC"/>
                          </a:solidFill>
                          <a:effectLst/>
                          <a:latin typeface="Calibri" pitchFamily="34" charset="0"/>
                        </a:rPr>
                        <a:t>Case</a:t>
                      </a:r>
                      <a:r>
                        <a:rPr kumimoji="0" lang="hr-HR" sz="2000" b="1" i="0" u="none" strike="noStrike" cap="none" normalizeH="0" baseline="0" noProof="0" dirty="0" smtClean="0">
                          <a:ln>
                            <a:noFill/>
                          </a:ln>
                          <a:solidFill>
                            <a:srgbClr val="008FAC"/>
                          </a:solidFill>
                          <a:effectLst/>
                          <a:latin typeface="Calibri" pitchFamily="34" charset="0"/>
                        </a:rPr>
                        <a:t>-</a:t>
                      </a:r>
                      <a:r>
                        <a:rPr kumimoji="0" lang="hr-HR" sz="2000" b="1" i="0" u="none" strike="noStrike" cap="none" normalizeH="0" baseline="0" noProof="0" dirty="0" err="1" smtClean="0">
                          <a:ln>
                            <a:noFill/>
                          </a:ln>
                          <a:solidFill>
                            <a:srgbClr val="008FAC"/>
                          </a:solidFill>
                          <a:effectLst/>
                          <a:latin typeface="Calibri" pitchFamily="34" charset="0"/>
                        </a:rPr>
                        <a:t>control</a:t>
                      </a:r>
                      <a:r>
                        <a:rPr kumimoji="0" lang="hr-HR" sz="2000" b="1" i="0" u="none" strike="noStrike" cap="none" normalizeH="0" baseline="0" noProof="0" dirty="0" smtClean="0">
                          <a:ln>
                            <a:noFill/>
                          </a:ln>
                          <a:solidFill>
                            <a:srgbClr val="008FAC"/>
                          </a:solidFill>
                          <a:effectLst/>
                          <a:latin typeface="Calibri" pitchFamily="34" charset="0"/>
                        </a:rPr>
                        <a:t> </a:t>
                      </a:r>
                      <a:r>
                        <a:rPr kumimoji="0" lang="hr-HR" sz="2000" b="1" i="0" u="none" strike="noStrike" cap="none" normalizeH="0" baseline="0" noProof="0" dirty="0" err="1" smtClean="0">
                          <a:ln>
                            <a:noFill/>
                          </a:ln>
                          <a:solidFill>
                            <a:srgbClr val="008FAC"/>
                          </a:solidFill>
                          <a:effectLst/>
                          <a:latin typeface="Calibri" pitchFamily="34" charset="0"/>
                        </a:rPr>
                        <a:t>study</a:t>
                      </a:r>
                      <a:endParaRPr kumimoji="0" lang="en-US" sz="2000" b="1" i="0" u="none" strike="noStrike" cap="none" normalizeH="0" baseline="0" noProof="0" dirty="0" smtClean="0">
                        <a:ln>
                          <a:noFill/>
                        </a:ln>
                        <a:solidFill>
                          <a:srgbClr val="008FAC"/>
                        </a:solidFill>
                        <a:effectLst/>
                        <a:latin typeface="Calibri" pitchFamily="34" charset="0"/>
                      </a:endParaRP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r-HR" sz="2000" b="1" i="0" u="none" strike="noStrike" cap="none" normalizeH="0" baseline="0" noProof="0" dirty="0" err="1" smtClean="0">
                          <a:ln>
                            <a:noFill/>
                          </a:ln>
                          <a:solidFill>
                            <a:srgbClr val="008FAC"/>
                          </a:solidFill>
                          <a:effectLst/>
                          <a:latin typeface="Calibri" pitchFamily="34" charset="0"/>
                        </a:rPr>
                        <a:t>Cohort</a:t>
                      </a:r>
                      <a:r>
                        <a:rPr kumimoji="0" lang="hr-HR" sz="2000" b="1" i="0" u="none" strike="noStrike" cap="none" normalizeH="0" baseline="0" noProof="0" dirty="0" smtClean="0">
                          <a:ln>
                            <a:noFill/>
                          </a:ln>
                          <a:solidFill>
                            <a:srgbClr val="008FAC"/>
                          </a:solidFill>
                          <a:effectLst/>
                          <a:latin typeface="Calibri" pitchFamily="34" charset="0"/>
                        </a:rPr>
                        <a:t> </a:t>
                      </a:r>
                      <a:r>
                        <a:rPr kumimoji="0" lang="hr-HR" sz="2000" b="1" i="0" u="none" strike="noStrike" cap="none" normalizeH="0" baseline="0" noProof="0" dirty="0" err="1" smtClean="0">
                          <a:ln>
                            <a:noFill/>
                          </a:ln>
                          <a:solidFill>
                            <a:srgbClr val="008FAC"/>
                          </a:solidFill>
                          <a:effectLst/>
                          <a:latin typeface="Calibri" pitchFamily="34" charset="0"/>
                        </a:rPr>
                        <a:t>study</a:t>
                      </a:r>
                      <a:endParaRPr kumimoji="0" lang="en-US" sz="2000" b="1" i="0" u="none" strike="noStrike" cap="none" normalizeH="0" baseline="0" noProof="0" dirty="0" smtClean="0">
                        <a:ln>
                          <a:noFill/>
                        </a:ln>
                        <a:solidFill>
                          <a:srgbClr val="008FAC"/>
                        </a:solidFill>
                        <a:effectLst/>
                        <a:latin typeface="Calibri" pitchFamily="34" charset="0"/>
                      </a:endParaRP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r-HR" sz="2000" b="1" i="0" u="none" strike="noStrike" cap="none" normalizeH="0" baseline="0" noProof="0" dirty="0" err="1" smtClean="0">
                          <a:ln>
                            <a:noFill/>
                          </a:ln>
                          <a:solidFill>
                            <a:srgbClr val="008FAC"/>
                          </a:solidFill>
                          <a:effectLst/>
                          <a:latin typeface="Calibri" pitchFamily="34" charset="0"/>
                        </a:rPr>
                        <a:t>Experimental</a:t>
                      </a:r>
                      <a:r>
                        <a:rPr kumimoji="0" lang="hr-HR" sz="2000" b="1" i="0" u="none" strike="noStrike" cap="none" normalizeH="0" baseline="0" noProof="0" dirty="0" smtClean="0">
                          <a:ln>
                            <a:noFill/>
                          </a:ln>
                          <a:solidFill>
                            <a:srgbClr val="008FAC"/>
                          </a:solidFill>
                          <a:effectLst/>
                          <a:latin typeface="Calibri" pitchFamily="34" charset="0"/>
                        </a:rPr>
                        <a:t> </a:t>
                      </a:r>
                      <a:r>
                        <a:rPr kumimoji="0" lang="hr-HR" sz="2000" b="1" i="0" u="none" strike="noStrike" cap="none" normalizeH="0" baseline="0" noProof="0" dirty="0" err="1" smtClean="0">
                          <a:ln>
                            <a:noFill/>
                          </a:ln>
                          <a:solidFill>
                            <a:srgbClr val="008FAC"/>
                          </a:solidFill>
                          <a:effectLst/>
                          <a:latin typeface="Calibri" pitchFamily="34" charset="0"/>
                        </a:rPr>
                        <a:t>study</a:t>
                      </a:r>
                      <a:endParaRPr kumimoji="0" lang="en-US" sz="2000" b="1" i="0" u="none" strike="noStrike" cap="none" normalizeH="0" baseline="0" noProof="0" dirty="0" smtClean="0">
                        <a:ln>
                          <a:noFill/>
                        </a:ln>
                        <a:solidFill>
                          <a:srgbClr val="008FAC"/>
                        </a:solidFill>
                        <a:effectLst/>
                        <a:latin typeface="Calibri" pitchFamily="34" charset="0"/>
                      </a:endParaRPr>
                    </a:p>
                  </a:txBody>
                  <a:tcPr marL="90000" marR="90000" marT="0" marB="46800" horzOverflow="overflow">
                    <a:lnL>
                      <a:noFill/>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12295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chemeClr val="tx1"/>
                          </a:solidFill>
                          <a:effectLst/>
                          <a:latin typeface="Calibri" pitchFamily="34" charset="0"/>
                        </a:rPr>
                        <a:t>Outcome reported</a:t>
                      </a:r>
                    </a:p>
                  </a:txBody>
                  <a:tcPr marL="90000" marR="90000" marT="0" marB="46800" anchor="ctr" horzOverflow="overflow">
                    <a:lnL cap="flat">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Prevalence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noProof="0" smtClean="0">
                        <a:ln>
                          <a:noFill/>
                        </a:ln>
                        <a:solidFill>
                          <a:schemeClr val="tx1"/>
                        </a:solidFill>
                        <a:effectLst/>
                        <a:latin typeface="Calibri" pitchFamily="34" charset="0"/>
                      </a:endParaRP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Odds ratio</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noProof="0" smtClean="0">
                        <a:ln>
                          <a:noFill/>
                        </a:ln>
                        <a:solidFill>
                          <a:schemeClr val="tx1"/>
                        </a:solidFill>
                        <a:effectLst/>
                        <a:latin typeface="Calibri" pitchFamily="34" charset="0"/>
                      </a:endParaRP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Incidence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Apsolute and relative risk</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Incidence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Apsolute and relative risk</a:t>
                      </a:r>
                    </a:p>
                  </a:txBody>
                  <a:tcPr marL="90000" marR="90000" marT="0" marB="46800" anchor="ctr" horzOverflow="overflow">
                    <a:lnL>
                      <a:noFill/>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7154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noProof="0" smtClean="0">
                          <a:ln>
                            <a:noFill/>
                          </a:ln>
                          <a:solidFill>
                            <a:schemeClr val="tx1"/>
                          </a:solidFill>
                          <a:effectLst/>
                          <a:latin typeface="Calibri" pitchFamily="34" charset="0"/>
                        </a:rPr>
                        <a:t>Outcome (N)</a:t>
                      </a:r>
                    </a:p>
                  </a:txBody>
                  <a:tcPr marL="90000" marR="90000" marT="0" marB="46800" anchor="ctr" horzOverflow="overflow">
                    <a:lnL cap="flat">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&gt;1</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1</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smtClean="0">
                          <a:ln>
                            <a:noFill/>
                          </a:ln>
                          <a:solidFill>
                            <a:schemeClr val="tx1"/>
                          </a:solidFill>
                          <a:effectLst/>
                          <a:latin typeface="Calibri" pitchFamily="34" charset="0"/>
                        </a:rPr>
                        <a:t>&gt;1</a:t>
                      </a:r>
                    </a:p>
                  </a:txBody>
                  <a:tcPr marL="90000" marR="90000" marT="0" marB="46800"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noProof="0" dirty="0" smtClean="0">
                          <a:ln>
                            <a:noFill/>
                          </a:ln>
                          <a:solidFill>
                            <a:schemeClr val="tx1"/>
                          </a:solidFill>
                          <a:effectLst/>
                          <a:latin typeface="Calibri" pitchFamily="34" charset="0"/>
                        </a:rPr>
                        <a:t>&gt;1</a:t>
                      </a:r>
                    </a:p>
                  </a:txBody>
                  <a:tcPr marL="90000" marR="90000" marT="0" marB="46800" anchor="ctr" horzOverflow="overflow">
                    <a:lnL>
                      <a:noFill/>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87450" y="650875"/>
            <a:ext cx="6840538" cy="863600"/>
          </a:xfrm>
        </p:spPr>
        <p:txBody>
          <a:bodyPr>
            <a:normAutofit fontScale="90000"/>
          </a:bodyPr>
          <a:lstStyle/>
          <a:p>
            <a:pPr>
              <a:defRPr/>
            </a:pPr>
            <a:r>
              <a:rPr lang="hr-HR" sz="3200" dirty="0" err="1" smtClean="0">
                <a:solidFill>
                  <a:srgbClr val="008FAC"/>
                </a:solidFill>
                <a:effectLst/>
                <a:latin typeface="Calibri" pitchFamily="34" charset="0"/>
              </a:rPr>
              <a:t>Secondary</a:t>
            </a:r>
            <a:r>
              <a:rPr lang="hr-HR" sz="3200" dirty="0" smtClean="0">
                <a:solidFill>
                  <a:srgbClr val="008FAC"/>
                </a:solidFill>
                <a:effectLst/>
                <a:latin typeface="Calibri" pitchFamily="34" charset="0"/>
              </a:rPr>
              <a:t> </a:t>
            </a:r>
            <a:r>
              <a:rPr lang="hr-HR" sz="3200" dirty="0" err="1" smtClean="0">
                <a:solidFill>
                  <a:srgbClr val="008FAC"/>
                </a:solidFill>
                <a:effectLst/>
                <a:latin typeface="Calibri" pitchFamily="34" charset="0"/>
              </a:rPr>
              <a:t>research</a:t>
            </a:r>
            <a:r>
              <a:rPr lang="hr-HR" sz="3200" dirty="0" smtClean="0">
                <a:solidFill>
                  <a:srgbClr val="008FAC"/>
                </a:solidFill>
                <a:effectLst/>
                <a:latin typeface="Calibri" pitchFamily="34" charset="0"/>
              </a:rPr>
              <a:t> – </a:t>
            </a:r>
            <a:r>
              <a:rPr lang="hr-HR" sz="3200" dirty="0" err="1" smtClean="0">
                <a:latin typeface="Calibri" pitchFamily="34" charset="0"/>
              </a:rPr>
              <a:t>Systematic</a:t>
            </a:r>
            <a:r>
              <a:rPr lang="hr-HR" sz="3200" dirty="0" smtClean="0">
                <a:latin typeface="Calibri" pitchFamily="34" charset="0"/>
              </a:rPr>
              <a:t> </a:t>
            </a:r>
            <a:r>
              <a:rPr lang="hr-HR" sz="3200" dirty="0" err="1" smtClean="0">
                <a:latin typeface="Calibri" pitchFamily="34" charset="0"/>
              </a:rPr>
              <a:t>review</a:t>
            </a:r>
            <a:r>
              <a:rPr lang="hr-HR" sz="3200" dirty="0" smtClean="0">
                <a:latin typeface="Calibri" pitchFamily="34" charset="0"/>
              </a:rPr>
              <a:t/>
            </a:r>
            <a:br>
              <a:rPr lang="hr-HR" sz="3200" dirty="0" smtClean="0">
                <a:latin typeface="Calibri" pitchFamily="34" charset="0"/>
              </a:rPr>
            </a:br>
            <a:endParaRPr lang="hr-HR" sz="3200" dirty="0" smtClean="0">
              <a:solidFill>
                <a:srgbClr val="008FAC"/>
              </a:solidFill>
              <a:effectLst/>
              <a:latin typeface="Calibri" pitchFamily="34" charset="0"/>
            </a:endParaRPr>
          </a:p>
        </p:txBody>
      </p:sp>
      <p:sp>
        <p:nvSpPr>
          <p:cNvPr id="27651" name="Rectangle 3"/>
          <p:cNvSpPr>
            <a:spLocks noGrp="1" noChangeArrowheads="1"/>
          </p:cNvSpPr>
          <p:nvPr>
            <p:ph type="body" idx="1"/>
          </p:nvPr>
        </p:nvSpPr>
        <p:spPr>
          <a:xfrm>
            <a:off x="571472" y="1514475"/>
            <a:ext cx="7961341" cy="4824413"/>
          </a:xfrm>
        </p:spPr>
        <p:txBody>
          <a:bodyPr>
            <a:normAutofit lnSpcReduction="10000"/>
          </a:bodyPr>
          <a:lstStyle/>
          <a:p>
            <a:pPr marL="266700" indent="-266700">
              <a:lnSpc>
                <a:spcPct val="90000"/>
              </a:lnSpc>
            </a:pPr>
            <a:r>
              <a:rPr lang="en-US" sz="2800" smtClean="0">
                <a:latin typeface="Calibri" pitchFamily="34" charset="0"/>
              </a:rPr>
              <a:t>Summaries of relevant literature that address a focused clinical question in which there are designs, methodologies and procedures that help reduce the likelihood of bias.</a:t>
            </a:r>
          </a:p>
          <a:p>
            <a:pPr marL="266700" indent="-266700">
              <a:lnSpc>
                <a:spcPct val="90000"/>
              </a:lnSpc>
            </a:pPr>
            <a:endParaRPr lang="en-US" sz="2800" smtClean="0">
              <a:latin typeface="Calibri" pitchFamily="34" charset="0"/>
            </a:endParaRPr>
          </a:p>
          <a:p>
            <a:pPr marL="266700" indent="-266700">
              <a:lnSpc>
                <a:spcPct val="90000"/>
              </a:lnSpc>
            </a:pPr>
            <a:r>
              <a:rPr lang="en-US" sz="2800" smtClean="0">
                <a:latin typeface="Calibri" pitchFamily="34" charset="0"/>
              </a:rPr>
              <a:t>Researchers who complete systematic reviews reduce bias by: </a:t>
            </a:r>
            <a:br>
              <a:rPr lang="en-US" sz="2800" smtClean="0">
                <a:latin typeface="Calibri" pitchFamily="34" charset="0"/>
              </a:rPr>
            </a:br>
            <a:r>
              <a:rPr lang="en-US" sz="2800" smtClean="0">
                <a:latin typeface="Calibri" pitchFamily="34" charset="0"/>
              </a:rPr>
              <a:t>- conducting a comprehensive search of relevant literature</a:t>
            </a:r>
            <a:br>
              <a:rPr lang="en-US" sz="2800" smtClean="0">
                <a:latin typeface="Calibri" pitchFamily="34" charset="0"/>
              </a:rPr>
            </a:br>
            <a:r>
              <a:rPr lang="en-US" sz="2800" smtClean="0">
                <a:latin typeface="Calibri" pitchFamily="34" charset="0"/>
              </a:rPr>
              <a:t>- using unambiguous inclusion and exclusion criteria for studies</a:t>
            </a:r>
            <a:br>
              <a:rPr lang="en-US" sz="2800" smtClean="0">
                <a:latin typeface="Calibri" pitchFamily="34" charset="0"/>
              </a:rPr>
            </a:br>
            <a:r>
              <a:rPr lang="en-US" sz="2800" smtClean="0">
                <a:latin typeface="Calibri" pitchFamily="34" charset="0"/>
              </a:rPr>
              <a:t>- summarizing findings using explicit statistical methodologies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2341</TotalTime>
  <Words>2997</Words>
  <Application>Microsoft Office PowerPoint</Application>
  <PresentationFormat>On-screen Show (4:3)</PresentationFormat>
  <Paragraphs>398</Paragraphs>
  <Slides>51</Slides>
  <Notes>42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Concourse</vt:lpstr>
      <vt:lpstr>Jednadžba</vt:lpstr>
      <vt:lpstr>Evidence-based medicine</vt:lpstr>
      <vt:lpstr>What is EBM in practice?</vt:lpstr>
      <vt:lpstr>What is EBM in practice?</vt:lpstr>
      <vt:lpstr>Levels of evidence</vt:lpstr>
      <vt:lpstr>Study designs</vt:lpstr>
      <vt:lpstr>Temporal classification of study designs</vt:lpstr>
      <vt:lpstr>Characteristics of study designs</vt:lpstr>
      <vt:lpstr>How do we present results from study designs?</vt:lpstr>
      <vt:lpstr>Secondary research – Systematic review </vt:lpstr>
      <vt:lpstr>Rationale for systematic reviews </vt:lpstr>
      <vt:lpstr>Secondary research – Metaanalysis </vt:lpstr>
      <vt:lpstr>How do we read the evidence?</vt:lpstr>
      <vt:lpstr>Presenting data</vt:lpstr>
      <vt:lpstr>Presenting data</vt:lpstr>
      <vt:lpstr>Presenting data</vt:lpstr>
      <vt:lpstr>Presenting data</vt:lpstr>
      <vt:lpstr>Presenting data</vt:lpstr>
      <vt:lpstr>Presenting data</vt:lpstr>
      <vt:lpstr>Presenting data</vt:lpstr>
      <vt:lpstr>Presenting data</vt:lpstr>
      <vt:lpstr>Presenting data</vt:lpstr>
      <vt:lpstr>Clinically relevant evidence or how we assess the importance of outcomes?  </vt:lpstr>
      <vt:lpstr>Example – flecainide </vt:lpstr>
      <vt:lpstr>Example – flecainide </vt:lpstr>
      <vt:lpstr>Example – flecainide </vt:lpstr>
      <vt:lpstr>Slide 26</vt:lpstr>
      <vt:lpstr>Example – flecainide </vt:lpstr>
      <vt:lpstr>Slide 28</vt:lpstr>
      <vt:lpstr>What is outcome measure?</vt:lpstr>
      <vt:lpstr>EBM example – therapy</vt:lpstr>
      <vt:lpstr>EBM example – therapy</vt:lpstr>
      <vt:lpstr>EBM example – therapy</vt:lpstr>
      <vt:lpstr>Outcome measures</vt:lpstr>
      <vt:lpstr>Therapy</vt:lpstr>
      <vt:lpstr>Therapy – calculation table</vt:lpstr>
      <vt:lpstr>Empirical outcome measures - therapy</vt:lpstr>
      <vt:lpstr>Empirical outcome measures - therapy</vt:lpstr>
      <vt:lpstr>Empirical outcome measures - therapy</vt:lpstr>
      <vt:lpstr>Empirical outcome measures - therapy</vt:lpstr>
      <vt:lpstr>Practical – NNT calculation</vt:lpstr>
      <vt:lpstr>Empirical outcome measures - therapy</vt:lpstr>
      <vt:lpstr>Empirical outcome measures - therapy</vt:lpstr>
      <vt:lpstr>Empirical outcome measures - therapy</vt:lpstr>
      <vt:lpstr>Empirical outcome measures - therapy</vt:lpstr>
      <vt:lpstr>Empirical outcome measures - therapy</vt:lpstr>
      <vt:lpstr>Empirical outcome measures - therapy</vt:lpstr>
      <vt:lpstr>Empirical outcome measures - therapy</vt:lpstr>
      <vt:lpstr>Empirical outcome measures - therapy</vt:lpstr>
      <vt:lpstr>Empirical outcome measures - therapy</vt:lpstr>
      <vt:lpstr>Empirical outcome measures - therapy</vt:lpstr>
      <vt:lpstr>Empirical outcome measures - therapy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Medicina utemeljena na dokazima</dc:title>
  <dc:creator>Jeroncic-A512</dc:creator>
  <cp:lastModifiedBy>Ana</cp:lastModifiedBy>
  <cp:revision>211</cp:revision>
  <dcterms:created xsi:type="dcterms:W3CDTF">2010-09-28T09:49:30Z</dcterms:created>
  <dcterms:modified xsi:type="dcterms:W3CDTF">2014-09-24T11:49:14Z</dcterms:modified>
</cp:coreProperties>
</file>